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Barlow" panose="00000500000000000000" pitchFamily="2" charset="0"/>
      <p:regular r:id="rId23"/>
      <p:bold r:id="rId24"/>
      <p:italic r:id="rId25"/>
      <p:boldItalic r:id="rId26"/>
    </p:embeddedFont>
    <p:embeddedFont>
      <p:font typeface="Barlow Light" panose="00000400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Raleway" pitchFamily="2" charset="0"/>
      <p:regular r:id="rId35"/>
      <p:bold r:id="rId36"/>
      <p:italic r:id="rId37"/>
      <p:boldItalic r:id="rId38"/>
    </p:embeddedFont>
    <p:embeddedFont>
      <p:font typeface="Raleway Medium" pitchFamily="2" charset="0"/>
      <p:regular r:id="rId39"/>
      <p:bold r:id="rId40"/>
      <p:italic r:id="rId41"/>
      <p:boldItalic r:id="rId42"/>
    </p:embeddedFont>
    <p:embeddedFont>
      <p:font typeface="Raleway SemiBold"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8087" autoAdjust="0"/>
  </p:normalViewPr>
  <p:slideViewPr>
    <p:cSldViewPr snapToGrid="0">
      <p:cViewPr varScale="1">
        <p:scale>
          <a:sx n="130" d="100"/>
          <a:sy n="130" d="100"/>
        </p:scale>
        <p:origin x="8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7247b684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7247b6848b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Intrusion detection systems (IDSs) and intrusion prevention systems (IPSs) are very important in today’s networks. They are network security appliances that monitor networks and packets for malicious activity. An IDS is considered monitor mode and just records and tells you about problems, whereas an IPS can work in real-time to stop threats as they occur. The main difference between them is that an IPS works inline to actively prevent and block intrusions that are detected based on the rules you set up. IPSs can send an alarm, create correlation rules and remediation, drop malicious packets, provide malware protection, and reset the connection of offending source hosts.</a:t>
            </a:r>
            <a:endParaRPr sz="145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247b6848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7247b6848b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An average router just sends incoming packets to their specified, correlative IP address on the network, but a load balancer can actually send incoming packets to multiple machines hidden behind one IP address.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load balancer acts as the “traffic cop” sitting in front of your servers and routing client requests across all servers capable of fulfilling those requests in a manner that maximizes speed and capacity utilization and ensures that no one server is overworked, which could degrade performance. If a single server goes down, the load balancer redirects traffic to the remaining online servers. When a new server is added to the server group, the load balancer automatically starts to send requests to 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this manner, a load balancer performs the following functions: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Distributes client requests or network load efficiently across multiple servers</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Ensures high availability and reliability by sending requests only to servers that are online</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Provides the flexibility to add or subtract servers as demand dictates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24493355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724493355e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networks which are running on TCP/IP protocol suite use IP Address (IPv4 Address or IPv6 Address), as the addressing mechanism. IP address (IPv4 Address or IPv6 Address) uniquely identifies a TCP/IP device in the network. However, it is difficult for the humans to remember IP Addresses for all the computers they want to communicate. Think about difficulty in remembering the IP Addresses of 1000s of web sites we use, if we do not have the option to use their names. Humans prefer to use names instead of IP Addresses. Hence we need a system to map human readable names to corresponding IP Addresses.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global public Domain Name System (DNS) has a distributed architecture, serving from multiple DNS servers in multiple locations. This helps in load balancing (decreasing the workload on DNS servers) and redundancy (prevents single point of failure). </a:t>
            </a: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The Internet Assigned Numbers Authority (IANA) manages and controls the public Internet DNS infrastructure. The Internet Assigned Numbers Authority (IANA) is operated by the Internet Corporation for Assigned Names and Numbers (ICANN).</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24493355e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724493355e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We said that the DNS has a hierarchical naming system. </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On the Internet, domains are arranged in a hierarchical tree structure. The following list includes some of the top-level domains currently in use:</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.com A commercial organization. Most companies end up as part of this domain.</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.edu An educational establishment, such as a university.</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.gov A branch of the U.S. government.</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.int An international organization, such as NATO or the United Nations.</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.mil A branch of the U.S. military.</a:t>
            </a: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.net A network organization.</a:t>
            </a:r>
            <a:endParaRPr sz="1450">
              <a:solidFill>
                <a:srgbClr val="373A3C"/>
              </a:solidFill>
              <a:highlight>
                <a:schemeClr val="lt1"/>
              </a:highlight>
            </a:endParaRPr>
          </a:p>
          <a:p>
            <a:pPr marL="0" lvl="0" indent="457200" algn="l" rtl="0">
              <a:lnSpc>
                <a:spcPct val="100000"/>
              </a:lnSpc>
              <a:spcBef>
                <a:spcPts val="0"/>
              </a:spcBef>
              <a:spcAft>
                <a:spcPts val="0"/>
              </a:spcAft>
              <a:buNone/>
            </a:pPr>
            <a:r>
              <a:rPr lang="tr-TR" sz="1450">
                <a:solidFill>
                  <a:srgbClr val="373A3C"/>
                </a:solidFill>
                <a:highlight>
                  <a:schemeClr val="lt1"/>
                </a:highlight>
              </a:rPr>
              <a:t>.org A nonprofit organization.</a:t>
            </a:r>
            <a:endParaRPr sz="1450">
              <a:solidFill>
                <a:srgbClr val="373A3C"/>
              </a:solidFill>
              <a:highlight>
                <a:schemeClr val="lt1"/>
              </a:highlight>
            </a:endParaRPr>
          </a:p>
          <a:p>
            <a:pPr marL="0" lvl="0" indent="45720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other parts of the world, the final part of a domain name represents the country in which the server is located (.ca for Canada, .jp for Japan, .uk for Great Britain, and .ru for Russia, for example). Over 130 countries are represented on the Internet.</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24493355e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724493355e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tr-TR" sz="1450" dirty="0">
                <a:solidFill>
                  <a:srgbClr val="373A3C"/>
                </a:solidFill>
                <a:highlight>
                  <a:schemeClr val="lt1"/>
                </a:highlight>
              </a:rPr>
              <a:t>Proxy sunucusu, sizinle internet arasında bir ağ geçidi görevi görür. Son kullanıcıları göz attıkları web sitelerinden ayıran bir aracı sunucudur. Proxy sunucuları, kullanım durumunuza, ihtiyaçlarınıza veya şirket politikanıza bağlı olarak değişen düzeylerde işlevsellik, güvenlik ve gizlilik </a:t>
            </a:r>
            <a:r>
              <a:rPr lang="tr-TR" sz="1450" dirty="0" err="1">
                <a:solidFill>
                  <a:srgbClr val="373A3C"/>
                </a:solidFill>
                <a:highlight>
                  <a:schemeClr val="lt1"/>
                </a:highlight>
              </a:rPr>
              <a:t>sağlar.Bir</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sunucusu kullanıyorsanız, internet trafiği, talep ettiğiniz adrese giderken </a:t>
            </a:r>
            <a:r>
              <a:rPr lang="tr-TR" sz="1450" dirty="0" err="1">
                <a:solidFill>
                  <a:srgbClr val="373A3C"/>
                </a:solidFill>
                <a:highlight>
                  <a:schemeClr val="lt1"/>
                </a:highlight>
              </a:rPr>
              <a:t>proxy</a:t>
            </a:r>
            <a:r>
              <a:rPr lang="tr-TR" sz="1450" dirty="0">
                <a:solidFill>
                  <a:srgbClr val="373A3C"/>
                </a:solidFill>
                <a:highlight>
                  <a:schemeClr val="lt1"/>
                </a:highlight>
              </a:rPr>
              <a:t> sunucusu üzerinden akar. İstek daha sonra aynı </a:t>
            </a:r>
            <a:r>
              <a:rPr lang="tr-TR" sz="1450" dirty="0" err="1">
                <a:solidFill>
                  <a:srgbClr val="373A3C"/>
                </a:solidFill>
                <a:highlight>
                  <a:schemeClr val="lt1"/>
                </a:highlight>
              </a:rPr>
              <a:t>proxy</a:t>
            </a:r>
            <a:r>
              <a:rPr lang="tr-TR" sz="1450" dirty="0">
                <a:solidFill>
                  <a:srgbClr val="373A3C"/>
                </a:solidFill>
                <a:highlight>
                  <a:schemeClr val="lt1"/>
                </a:highlight>
              </a:rPr>
              <a:t> sunucusu üzerinden geri gelir (bu kuralın istisnaları vardır) ve ardından </a:t>
            </a:r>
            <a:r>
              <a:rPr lang="tr-TR" sz="1450" dirty="0" err="1">
                <a:solidFill>
                  <a:srgbClr val="373A3C"/>
                </a:solidFill>
                <a:highlight>
                  <a:schemeClr val="lt1"/>
                </a:highlight>
              </a:rPr>
              <a:t>proxy</a:t>
            </a:r>
            <a:r>
              <a:rPr lang="tr-TR" sz="1450" dirty="0">
                <a:solidFill>
                  <a:srgbClr val="373A3C"/>
                </a:solidFill>
                <a:highlight>
                  <a:schemeClr val="lt1"/>
                </a:highlight>
              </a:rPr>
              <a:t> sunucusu web sitesinden alınan verileri size </a:t>
            </a:r>
            <a:r>
              <a:rPr lang="tr-TR" sz="1450" dirty="0" err="1">
                <a:solidFill>
                  <a:srgbClr val="373A3C"/>
                </a:solidFill>
                <a:highlight>
                  <a:schemeClr val="lt1"/>
                </a:highlight>
              </a:rPr>
              <a:t>iletir.Tüm</a:t>
            </a:r>
            <a:r>
              <a:rPr lang="tr-TR" sz="1450" dirty="0">
                <a:solidFill>
                  <a:srgbClr val="373A3C"/>
                </a:solidFill>
                <a:highlight>
                  <a:schemeClr val="lt1"/>
                </a:highlight>
              </a:rPr>
              <a:t> yaptığı buysa, neden bir </a:t>
            </a:r>
            <a:r>
              <a:rPr lang="tr-TR" sz="1450" dirty="0" err="1">
                <a:solidFill>
                  <a:srgbClr val="373A3C"/>
                </a:solidFill>
                <a:highlight>
                  <a:schemeClr val="lt1"/>
                </a:highlight>
              </a:rPr>
              <a:t>proxy</a:t>
            </a:r>
            <a:r>
              <a:rPr lang="tr-TR" sz="1450" dirty="0">
                <a:solidFill>
                  <a:srgbClr val="373A3C"/>
                </a:solidFill>
                <a:highlight>
                  <a:schemeClr val="lt1"/>
                </a:highlight>
              </a:rPr>
              <a:t> sunucusuyla uğraşasınız ki? Neden doğrudan web sitesine gidip geri </a:t>
            </a:r>
            <a:r>
              <a:rPr lang="tr-TR" sz="1450" dirty="0" err="1">
                <a:solidFill>
                  <a:srgbClr val="373A3C"/>
                </a:solidFill>
                <a:highlight>
                  <a:schemeClr val="lt1"/>
                </a:highlight>
              </a:rPr>
              <a:t>dönmüyorsunuz?Modern</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sunucuları, tümü veri güvenliği ve ağ performansı adına web isteklerini iletmekten çok daha fazlasını yapar. Proxy sunucuları bir güvenlik duvarı ve web filtresi görevi görür, paylaşılan ağ bağlantıları sağlar ve yaygın istekleri hızlandırmak için verileri önbelleğe alır. İyi bir </a:t>
            </a:r>
            <a:r>
              <a:rPr lang="tr-TR" sz="1450" dirty="0" err="1">
                <a:solidFill>
                  <a:srgbClr val="373A3C"/>
                </a:solidFill>
                <a:highlight>
                  <a:schemeClr val="lt1"/>
                </a:highlight>
              </a:rPr>
              <a:t>proxy</a:t>
            </a:r>
            <a:r>
              <a:rPr lang="tr-TR" sz="1450" dirty="0">
                <a:solidFill>
                  <a:srgbClr val="373A3C"/>
                </a:solidFill>
                <a:highlight>
                  <a:schemeClr val="lt1"/>
                </a:highlight>
              </a:rPr>
              <a:t> sunucusu, kullanıcıları ve dahili ağı vahşi internette yaşayan kötü şeylerden korur. Son olarak, </a:t>
            </a:r>
            <a:r>
              <a:rPr lang="tr-TR" sz="1450" dirty="0" err="1">
                <a:solidFill>
                  <a:srgbClr val="373A3C"/>
                </a:solidFill>
                <a:highlight>
                  <a:schemeClr val="lt1"/>
                </a:highlight>
              </a:rPr>
              <a:t>proxy</a:t>
            </a:r>
            <a:r>
              <a:rPr lang="tr-TR" sz="1450" dirty="0">
                <a:solidFill>
                  <a:srgbClr val="373A3C"/>
                </a:solidFill>
                <a:highlight>
                  <a:schemeClr val="lt1"/>
                </a:highlight>
              </a:rPr>
              <a:t> sunucuları yüksek düzeyde gizlilik </a:t>
            </a:r>
            <a:r>
              <a:rPr lang="tr-TR" sz="1450" dirty="0" err="1">
                <a:solidFill>
                  <a:srgbClr val="373A3C"/>
                </a:solidFill>
                <a:highlight>
                  <a:schemeClr val="lt1"/>
                </a:highlight>
              </a:rPr>
              <a:t>sağlayabilir.Bir</a:t>
            </a:r>
            <a:r>
              <a:rPr lang="tr-TR" sz="1450" dirty="0">
                <a:solidFill>
                  <a:srgbClr val="373A3C"/>
                </a:solidFill>
                <a:highlight>
                  <a:schemeClr val="lt1"/>
                </a:highlight>
              </a:rPr>
              <a:t> Proxy Sunucusu Nasıl </a:t>
            </a:r>
            <a:r>
              <a:rPr lang="tr-TR" sz="1450" dirty="0" err="1">
                <a:solidFill>
                  <a:srgbClr val="373A3C"/>
                </a:solidFill>
                <a:highlight>
                  <a:schemeClr val="lt1"/>
                </a:highlight>
              </a:rPr>
              <a:t>Çalışır?İnternetteki</a:t>
            </a:r>
            <a:r>
              <a:rPr lang="tr-TR" sz="1450" dirty="0">
                <a:solidFill>
                  <a:srgbClr val="373A3C"/>
                </a:solidFill>
                <a:highlight>
                  <a:schemeClr val="lt1"/>
                </a:highlight>
              </a:rPr>
              <a:t> her bilgisayarın benzersiz bir İnternet Protokolü (IP) Adresine sahip olması </a:t>
            </a:r>
            <a:r>
              <a:rPr lang="tr-TR" sz="1450" dirty="0" err="1">
                <a:solidFill>
                  <a:srgbClr val="373A3C"/>
                </a:solidFill>
                <a:highlight>
                  <a:schemeClr val="lt1"/>
                </a:highlight>
              </a:rPr>
              <a:t>gerekir.Bir</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sunucusu, temel olarak, bilgisayarınızın bildiği kendi IP adresine sahip internetteki bir bilgisayardır. Bir web isteği gönderdiğinizde, isteğiniz önce </a:t>
            </a:r>
            <a:r>
              <a:rPr lang="tr-TR" sz="1450" dirty="0" err="1">
                <a:solidFill>
                  <a:srgbClr val="373A3C"/>
                </a:solidFill>
                <a:highlight>
                  <a:schemeClr val="lt1"/>
                </a:highlight>
              </a:rPr>
              <a:t>proxy</a:t>
            </a:r>
            <a:r>
              <a:rPr lang="tr-TR" sz="1450" dirty="0">
                <a:solidFill>
                  <a:srgbClr val="373A3C"/>
                </a:solidFill>
                <a:highlight>
                  <a:schemeClr val="lt1"/>
                </a:highlight>
              </a:rPr>
              <a:t> sunucusuna gider. Proxy sunucusu daha sonra sizin adınıza web talebinizi yapar, web sunucusundan yanıtı toplar ve sayfayı tarayıcınızda görebilmeniz için size web sayfası verilerini </a:t>
            </a:r>
            <a:r>
              <a:rPr lang="tr-TR" sz="1450" dirty="0" err="1">
                <a:solidFill>
                  <a:srgbClr val="373A3C"/>
                </a:solidFill>
                <a:highlight>
                  <a:schemeClr val="lt1"/>
                </a:highlight>
              </a:rPr>
              <a:t>iletir.Proxy</a:t>
            </a:r>
            <a:r>
              <a:rPr lang="tr-TR" sz="1450" dirty="0">
                <a:solidFill>
                  <a:srgbClr val="373A3C"/>
                </a:solidFill>
                <a:highlight>
                  <a:schemeClr val="lt1"/>
                </a:highlight>
              </a:rPr>
              <a:t> sunucusu web isteklerinizi ilettiğinde, gönderdiğiniz verilerde değişiklik yapabilir ve yine de size görmeyi beklediğiniz bilgileri sağlayabilir. Bir </a:t>
            </a:r>
            <a:r>
              <a:rPr lang="tr-TR" sz="1450" dirty="0" err="1">
                <a:solidFill>
                  <a:srgbClr val="373A3C"/>
                </a:solidFill>
                <a:highlight>
                  <a:schemeClr val="lt1"/>
                </a:highlight>
              </a:rPr>
              <a:t>proxy</a:t>
            </a:r>
            <a:r>
              <a:rPr lang="tr-TR" sz="1450" dirty="0">
                <a:solidFill>
                  <a:srgbClr val="373A3C"/>
                </a:solidFill>
                <a:highlight>
                  <a:schemeClr val="lt1"/>
                </a:highlight>
              </a:rPr>
              <a:t> sunucusu IP adresinizi değiştirebilir, bu nedenle web sunucusu dünyanın neresinde olduğunuzu tam olarak bilemez. Verilerinizi şifreleyebilir, böylece verileriniz aktarım sırasında okunamaz. Ve son olarak, bir </a:t>
            </a:r>
            <a:r>
              <a:rPr lang="tr-TR" sz="1450" dirty="0" err="1">
                <a:solidFill>
                  <a:srgbClr val="373A3C"/>
                </a:solidFill>
                <a:highlight>
                  <a:schemeClr val="lt1"/>
                </a:highlight>
              </a:rPr>
              <a:t>proxy</a:t>
            </a:r>
            <a:r>
              <a:rPr lang="tr-TR" sz="1450" dirty="0">
                <a:solidFill>
                  <a:srgbClr val="373A3C"/>
                </a:solidFill>
                <a:highlight>
                  <a:schemeClr val="lt1"/>
                </a:highlight>
              </a:rPr>
              <a:t> sunucusu, IP adresine bağlı olarak belirli web sayfalarına erişimi engelleyebilir.</a:t>
            </a:r>
          </a:p>
          <a:p>
            <a:pPr marL="457200" lvl="0" indent="0" algn="l" rtl="0">
              <a:lnSpc>
                <a:spcPct val="100000"/>
              </a:lnSpc>
              <a:spcBef>
                <a:spcPts val="0"/>
              </a:spcBef>
              <a:spcAft>
                <a:spcPts val="0"/>
              </a:spcAft>
              <a:buNone/>
            </a:pPr>
            <a:endParaRPr lang="tr-T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a:solidFill>
                  <a:srgbClr val="373A3C"/>
                </a:solidFill>
                <a:highlight>
                  <a:schemeClr val="lt1"/>
                </a:highlight>
              </a:rPr>
              <a:t>A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acts</a:t>
            </a:r>
            <a:r>
              <a:rPr lang="tr-TR" sz="1450" dirty="0">
                <a:solidFill>
                  <a:srgbClr val="373A3C"/>
                </a:solidFill>
                <a:highlight>
                  <a:schemeClr val="lt1"/>
                </a:highlight>
              </a:rPr>
              <a:t> as a </a:t>
            </a:r>
            <a:r>
              <a:rPr lang="tr-TR" sz="1450" dirty="0" err="1">
                <a:solidFill>
                  <a:srgbClr val="373A3C"/>
                </a:solidFill>
                <a:highlight>
                  <a:schemeClr val="lt1"/>
                </a:highlight>
              </a:rPr>
              <a:t>gateway</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internet. </a:t>
            </a:r>
            <a:r>
              <a:rPr lang="tr-TR" sz="1450" dirty="0" err="1">
                <a:solidFill>
                  <a:srgbClr val="373A3C"/>
                </a:solidFill>
                <a:highlight>
                  <a:schemeClr val="lt1"/>
                </a:highlight>
              </a:rPr>
              <a:t>It’s</a:t>
            </a:r>
            <a:r>
              <a:rPr lang="tr-TR" sz="1450" dirty="0">
                <a:solidFill>
                  <a:srgbClr val="373A3C"/>
                </a:solidFill>
                <a:highlight>
                  <a:schemeClr val="lt1"/>
                </a:highlight>
              </a:rPr>
              <a:t> an </a:t>
            </a:r>
            <a:r>
              <a:rPr lang="tr-TR" sz="1450" dirty="0" err="1">
                <a:solidFill>
                  <a:srgbClr val="373A3C"/>
                </a:solidFill>
                <a:highlight>
                  <a:schemeClr val="lt1"/>
                </a:highlight>
              </a:rPr>
              <a:t>intermediary</a:t>
            </a:r>
            <a:r>
              <a:rPr lang="tr-TR" sz="1450" dirty="0">
                <a:solidFill>
                  <a:srgbClr val="373A3C"/>
                </a:solidFill>
                <a:highlight>
                  <a:schemeClr val="lt1"/>
                </a:highlight>
              </a:rPr>
              <a:t> server </a:t>
            </a:r>
            <a:r>
              <a:rPr lang="tr-TR" sz="1450" dirty="0" err="1">
                <a:solidFill>
                  <a:srgbClr val="373A3C"/>
                </a:solidFill>
                <a:highlight>
                  <a:schemeClr val="lt1"/>
                </a:highlight>
              </a:rPr>
              <a:t>separating</a:t>
            </a:r>
            <a:r>
              <a:rPr lang="tr-TR" sz="1450" dirty="0">
                <a:solidFill>
                  <a:srgbClr val="373A3C"/>
                </a:solidFill>
                <a:highlight>
                  <a:schemeClr val="lt1"/>
                </a:highlight>
              </a:rPr>
              <a:t> </a:t>
            </a:r>
            <a:r>
              <a:rPr lang="tr-TR" sz="1450" dirty="0" err="1">
                <a:solidFill>
                  <a:srgbClr val="373A3C"/>
                </a:solidFill>
                <a:highlight>
                  <a:schemeClr val="lt1"/>
                </a:highlight>
              </a:rPr>
              <a:t>end</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websites</a:t>
            </a:r>
            <a:r>
              <a:rPr lang="tr-TR" sz="1450" dirty="0">
                <a:solidFill>
                  <a:srgbClr val="373A3C"/>
                </a:solidFill>
                <a:highlight>
                  <a:schemeClr val="lt1"/>
                </a:highlight>
              </a:rPr>
              <a:t> they </a:t>
            </a:r>
            <a:r>
              <a:rPr lang="tr-TR" sz="1450" dirty="0" err="1">
                <a:solidFill>
                  <a:srgbClr val="373A3C"/>
                </a:solidFill>
                <a:highlight>
                  <a:schemeClr val="lt1"/>
                </a:highlight>
              </a:rPr>
              <a:t>browse</a:t>
            </a:r>
            <a:r>
              <a:rPr lang="tr-TR" sz="1450" dirty="0">
                <a:solidFill>
                  <a:srgbClr val="373A3C"/>
                </a:solidFill>
                <a:highlight>
                  <a:schemeClr val="lt1"/>
                </a:highlight>
              </a:rPr>
              <a:t>. Proxy </a:t>
            </a:r>
            <a:r>
              <a:rPr lang="tr-TR" sz="1450" dirty="0" err="1">
                <a:solidFill>
                  <a:srgbClr val="373A3C"/>
                </a:solidFill>
                <a:highlight>
                  <a:schemeClr val="lt1"/>
                </a:highlight>
              </a:rPr>
              <a:t>servers</a:t>
            </a:r>
            <a:r>
              <a:rPr lang="tr-TR" sz="1450" dirty="0">
                <a:solidFill>
                  <a:srgbClr val="373A3C"/>
                </a:solidFill>
                <a:highlight>
                  <a:schemeClr val="lt1"/>
                </a:highlight>
              </a:rPr>
              <a:t> </a:t>
            </a:r>
            <a:r>
              <a:rPr lang="tr-TR" sz="1450" dirty="0" err="1">
                <a:solidFill>
                  <a:srgbClr val="373A3C"/>
                </a:solidFill>
                <a:highlight>
                  <a:schemeClr val="lt1"/>
                </a:highlight>
              </a:rPr>
              <a:t>provide</a:t>
            </a:r>
            <a:r>
              <a:rPr lang="tr-TR" sz="1450" dirty="0">
                <a:solidFill>
                  <a:srgbClr val="373A3C"/>
                </a:solidFill>
                <a:highlight>
                  <a:schemeClr val="lt1"/>
                </a:highlight>
              </a:rPr>
              <a:t> </a:t>
            </a:r>
            <a:r>
              <a:rPr lang="tr-TR" sz="1450" dirty="0" err="1">
                <a:solidFill>
                  <a:srgbClr val="373A3C"/>
                </a:solidFill>
                <a:highlight>
                  <a:schemeClr val="lt1"/>
                </a:highlight>
              </a:rPr>
              <a:t>varying</a:t>
            </a:r>
            <a:r>
              <a:rPr lang="tr-TR" sz="1450" dirty="0">
                <a:solidFill>
                  <a:srgbClr val="373A3C"/>
                </a:solidFill>
                <a:highlight>
                  <a:schemeClr val="lt1"/>
                </a:highlight>
              </a:rPr>
              <a:t> </a:t>
            </a:r>
            <a:r>
              <a:rPr lang="tr-TR" sz="1450" dirty="0" err="1">
                <a:solidFill>
                  <a:srgbClr val="373A3C"/>
                </a:solidFill>
                <a:highlight>
                  <a:schemeClr val="lt1"/>
                </a:highlight>
              </a:rPr>
              <a:t>levels</a:t>
            </a:r>
            <a:r>
              <a:rPr lang="tr-TR" sz="1450" dirty="0">
                <a:solidFill>
                  <a:srgbClr val="373A3C"/>
                </a:solidFill>
                <a:highlight>
                  <a:schemeClr val="lt1"/>
                </a:highlight>
              </a:rPr>
              <a:t> of </a:t>
            </a:r>
            <a:r>
              <a:rPr lang="tr-TR" sz="1450" dirty="0" err="1">
                <a:solidFill>
                  <a:srgbClr val="373A3C"/>
                </a:solidFill>
                <a:highlight>
                  <a:schemeClr val="lt1"/>
                </a:highlight>
              </a:rPr>
              <a:t>functionality</a:t>
            </a:r>
            <a:r>
              <a:rPr lang="tr-TR" sz="1450" dirty="0">
                <a:solidFill>
                  <a:srgbClr val="373A3C"/>
                </a:solidFill>
                <a:highlight>
                  <a:schemeClr val="lt1"/>
                </a:highlight>
              </a:rPr>
              <a:t>,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privacy</a:t>
            </a:r>
            <a:r>
              <a:rPr lang="tr-TR" sz="1450" dirty="0">
                <a:solidFill>
                  <a:srgbClr val="373A3C"/>
                </a:solidFill>
                <a:highlight>
                  <a:schemeClr val="lt1"/>
                </a:highlight>
              </a:rPr>
              <a:t> </a:t>
            </a:r>
            <a:r>
              <a:rPr lang="tr-TR" sz="1450" dirty="0" err="1">
                <a:solidFill>
                  <a:srgbClr val="373A3C"/>
                </a:solidFill>
                <a:highlight>
                  <a:schemeClr val="lt1"/>
                </a:highlight>
              </a:rPr>
              <a:t>depending</a:t>
            </a:r>
            <a:r>
              <a:rPr lang="tr-TR" sz="1450" dirty="0">
                <a:solidFill>
                  <a:srgbClr val="373A3C"/>
                </a:solidFill>
                <a:highlight>
                  <a:schemeClr val="lt1"/>
                </a:highlight>
              </a:rPr>
              <a:t> on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use</a:t>
            </a:r>
            <a:r>
              <a:rPr lang="tr-TR" sz="1450" dirty="0">
                <a:solidFill>
                  <a:srgbClr val="373A3C"/>
                </a:solidFill>
                <a:highlight>
                  <a:schemeClr val="lt1"/>
                </a:highlight>
              </a:rPr>
              <a:t> </a:t>
            </a:r>
            <a:r>
              <a:rPr lang="tr-TR" sz="1450" dirty="0" err="1">
                <a:solidFill>
                  <a:srgbClr val="373A3C"/>
                </a:solidFill>
                <a:highlight>
                  <a:schemeClr val="lt1"/>
                </a:highlight>
              </a:rPr>
              <a:t>case</a:t>
            </a:r>
            <a:r>
              <a:rPr lang="tr-TR" sz="1450" dirty="0">
                <a:solidFill>
                  <a:srgbClr val="373A3C"/>
                </a:solidFill>
                <a:highlight>
                  <a:schemeClr val="lt1"/>
                </a:highlight>
              </a:rPr>
              <a:t>, </a:t>
            </a:r>
            <a:r>
              <a:rPr lang="tr-TR" sz="1450" dirty="0" err="1">
                <a:solidFill>
                  <a:srgbClr val="373A3C"/>
                </a:solidFill>
                <a:highlight>
                  <a:schemeClr val="lt1"/>
                </a:highlight>
              </a:rPr>
              <a:t>needs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company</a:t>
            </a:r>
            <a:r>
              <a:rPr lang="tr-TR" sz="1450" dirty="0">
                <a:solidFill>
                  <a:srgbClr val="373A3C"/>
                </a:solidFill>
                <a:highlight>
                  <a:schemeClr val="lt1"/>
                </a:highlight>
              </a:rPr>
              <a:t> </a:t>
            </a:r>
            <a:r>
              <a:rPr lang="tr-TR" sz="1450" dirty="0" err="1">
                <a:solidFill>
                  <a:srgbClr val="373A3C"/>
                </a:solidFill>
                <a:highlight>
                  <a:schemeClr val="lt1"/>
                </a:highlight>
              </a:rPr>
              <a:t>policy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you’re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internet </a:t>
            </a:r>
            <a:r>
              <a:rPr lang="tr-TR" sz="1450" dirty="0" err="1">
                <a:solidFill>
                  <a:srgbClr val="373A3C"/>
                </a:solidFill>
                <a:highlight>
                  <a:schemeClr val="lt1"/>
                </a:highlight>
              </a:rPr>
              <a:t>traffic</a:t>
            </a:r>
            <a:r>
              <a:rPr lang="tr-TR" sz="1450" dirty="0">
                <a:solidFill>
                  <a:srgbClr val="373A3C"/>
                </a:solidFill>
                <a:highlight>
                  <a:schemeClr val="lt1"/>
                </a:highlight>
              </a:rPr>
              <a:t> </a:t>
            </a:r>
            <a:r>
              <a:rPr lang="tr-TR" sz="1450" dirty="0" err="1">
                <a:solidFill>
                  <a:srgbClr val="373A3C"/>
                </a:solidFill>
                <a:highlight>
                  <a:schemeClr val="lt1"/>
                </a:highlight>
              </a:rPr>
              <a:t>flows</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on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way</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address</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requested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request</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comes</a:t>
            </a:r>
            <a:r>
              <a:rPr lang="tr-TR" sz="1450" dirty="0">
                <a:solidFill>
                  <a:srgbClr val="373A3C"/>
                </a:solidFill>
                <a:highlight>
                  <a:schemeClr val="lt1"/>
                </a:highlight>
              </a:rPr>
              <a:t> </a:t>
            </a:r>
            <a:r>
              <a:rPr lang="tr-TR" sz="1450" dirty="0" err="1">
                <a:solidFill>
                  <a:srgbClr val="373A3C"/>
                </a:solidFill>
                <a:highlight>
                  <a:schemeClr val="lt1"/>
                </a:highlight>
              </a:rPr>
              <a:t>back</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there</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exceptions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rule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forwards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received</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website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err="1">
                <a:solidFill>
                  <a:srgbClr val="373A3C"/>
                </a:solidFill>
                <a:highlight>
                  <a:schemeClr val="lt1"/>
                </a:highlight>
              </a:rPr>
              <a:t>If</a:t>
            </a:r>
            <a:r>
              <a:rPr lang="tr-TR" sz="1450" dirty="0">
                <a:solidFill>
                  <a:srgbClr val="373A3C"/>
                </a:solidFill>
                <a:highlight>
                  <a:schemeClr val="lt1"/>
                </a:highlight>
              </a:rPr>
              <a:t> </a:t>
            </a:r>
            <a:r>
              <a:rPr lang="tr-TR" sz="1450" dirty="0" err="1">
                <a:solidFill>
                  <a:srgbClr val="373A3C"/>
                </a:solidFill>
                <a:highlight>
                  <a:schemeClr val="lt1"/>
                </a:highlight>
              </a:rPr>
              <a:t>that’s</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it </a:t>
            </a:r>
            <a:r>
              <a:rPr lang="tr-TR" sz="1450" dirty="0" err="1">
                <a:solidFill>
                  <a:srgbClr val="373A3C"/>
                </a:solidFill>
                <a:highlight>
                  <a:schemeClr val="lt1"/>
                </a:highlight>
              </a:rPr>
              <a:t>does</a:t>
            </a:r>
            <a:r>
              <a:rPr lang="tr-TR" sz="1450" dirty="0">
                <a:solidFill>
                  <a:srgbClr val="373A3C"/>
                </a:solidFill>
                <a:highlight>
                  <a:schemeClr val="lt1"/>
                </a:highlight>
              </a:rPr>
              <a:t>, </a:t>
            </a:r>
            <a:r>
              <a:rPr lang="tr-TR" sz="1450" dirty="0" err="1">
                <a:solidFill>
                  <a:srgbClr val="373A3C"/>
                </a:solidFill>
                <a:highlight>
                  <a:schemeClr val="lt1"/>
                </a:highlight>
              </a:rPr>
              <a:t>why</a:t>
            </a:r>
            <a:r>
              <a:rPr lang="tr-TR" sz="1450" dirty="0">
                <a:solidFill>
                  <a:srgbClr val="373A3C"/>
                </a:solidFill>
                <a:highlight>
                  <a:schemeClr val="lt1"/>
                </a:highlight>
              </a:rPr>
              <a:t> </a:t>
            </a:r>
            <a:r>
              <a:rPr lang="tr-TR" sz="1450" dirty="0" err="1">
                <a:solidFill>
                  <a:srgbClr val="373A3C"/>
                </a:solidFill>
                <a:highlight>
                  <a:schemeClr val="lt1"/>
                </a:highlight>
              </a:rPr>
              <a:t>bother</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Why</a:t>
            </a:r>
            <a:r>
              <a:rPr lang="tr-TR" sz="1450" dirty="0">
                <a:solidFill>
                  <a:srgbClr val="373A3C"/>
                </a:solidFill>
                <a:highlight>
                  <a:schemeClr val="lt1"/>
                </a:highlight>
              </a:rPr>
              <a:t> not </a:t>
            </a:r>
            <a:r>
              <a:rPr lang="tr-TR" sz="1450" dirty="0" err="1">
                <a:solidFill>
                  <a:srgbClr val="373A3C"/>
                </a:solidFill>
                <a:highlight>
                  <a:schemeClr val="lt1"/>
                </a:highlight>
              </a:rPr>
              <a:t>just</a:t>
            </a:r>
            <a:r>
              <a:rPr lang="tr-TR" sz="1450" dirty="0">
                <a:solidFill>
                  <a:srgbClr val="373A3C"/>
                </a:solidFill>
                <a:highlight>
                  <a:schemeClr val="lt1"/>
                </a:highlight>
              </a:rPr>
              <a:t> </a:t>
            </a:r>
            <a:r>
              <a:rPr lang="tr-TR" sz="1450" dirty="0" err="1">
                <a:solidFill>
                  <a:srgbClr val="373A3C"/>
                </a:solidFill>
                <a:highlight>
                  <a:schemeClr val="lt1"/>
                </a:highlight>
              </a:rPr>
              <a:t>go</a:t>
            </a:r>
            <a:r>
              <a:rPr lang="tr-TR" sz="1450" dirty="0">
                <a:solidFill>
                  <a:srgbClr val="373A3C"/>
                </a:solidFill>
                <a:highlight>
                  <a:schemeClr val="lt1"/>
                </a:highlight>
              </a:rPr>
              <a:t> </a:t>
            </a:r>
            <a:r>
              <a:rPr lang="tr-TR" sz="1450" dirty="0" err="1">
                <a:solidFill>
                  <a:srgbClr val="373A3C"/>
                </a:solidFill>
                <a:highlight>
                  <a:schemeClr val="lt1"/>
                </a:highlight>
              </a:rPr>
              <a:t>straight</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website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back</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lnSpc>
                <a:spcPct val="100000"/>
              </a:lnSpc>
              <a:spcBef>
                <a:spcPts val="0"/>
              </a:spcBef>
              <a:spcAft>
                <a:spcPts val="0"/>
              </a:spcAft>
              <a:buNone/>
            </a:pPr>
            <a:r>
              <a:rPr lang="tr-TR" sz="1450" dirty="0">
                <a:solidFill>
                  <a:srgbClr val="373A3C"/>
                </a:solidFill>
                <a:highlight>
                  <a:schemeClr val="lt1"/>
                </a:highlight>
              </a:rPr>
              <a:t>Modern </a:t>
            </a:r>
            <a:r>
              <a:rPr lang="tr-TR" sz="1450" dirty="0" err="1">
                <a:solidFill>
                  <a:srgbClr val="373A3C"/>
                </a:solidFill>
                <a:highlight>
                  <a:schemeClr val="lt1"/>
                </a:highlight>
              </a:rPr>
              <a:t>proxy</a:t>
            </a:r>
            <a:r>
              <a:rPr lang="tr-TR" sz="1450" dirty="0">
                <a:solidFill>
                  <a:srgbClr val="373A3C"/>
                </a:solidFill>
                <a:highlight>
                  <a:schemeClr val="lt1"/>
                </a:highlight>
              </a:rPr>
              <a:t> </a:t>
            </a:r>
            <a:r>
              <a:rPr lang="tr-TR" sz="1450" dirty="0" err="1">
                <a:solidFill>
                  <a:srgbClr val="373A3C"/>
                </a:solidFill>
                <a:highlight>
                  <a:schemeClr val="lt1"/>
                </a:highlight>
              </a:rPr>
              <a:t>servers</a:t>
            </a:r>
            <a:r>
              <a:rPr lang="tr-TR" sz="1450" dirty="0">
                <a:solidFill>
                  <a:srgbClr val="373A3C"/>
                </a:solidFill>
                <a:highlight>
                  <a:schemeClr val="lt1"/>
                </a:highlight>
              </a:rPr>
              <a:t> do </a:t>
            </a:r>
            <a:r>
              <a:rPr lang="tr-TR" sz="1450" dirty="0" err="1">
                <a:solidFill>
                  <a:srgbClr val="373A3C"/>
                </a:solidFill>
                <a:highlight>
                  <a:schemeClr val="lt1"/>
                </a:highlight>
              </a:rPr>
              <a:t>much</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than</a:t>
            </a:r>
            <a:r>
              <a:rPr lang="tr-TR" sz="1450" dirty="0">
                <a:solidFill>
                  <a:srgbClr val="373A3C"/>
                </a:solidFill>
                <a:highlight>
                  <a:schemeClr val="lt1"/>
                </a:highlight>
              </a:rPr>
              <a:t> </a:t>
            </a:r>
            <a:r>
              <a:rPr lang="tr-TR" sz="1450" dirty="0" err="1">
                <a:solidFill>
                  <a:srgbClr val="373A3C"/>
                </a:solidFill>
                <a:highlight>
                  <a:schemeClr val="lt1"/>
                </a:highlight>
              </a:rPr>
              <a:t>forwarding</a:t>
            </a:r>
            <a:r>
              <a:rPr lang="tr-TR" sz="1450" dirty="0">
                <a:solidFill>
                  <a:srgbClr val="373A3C"/>
                </a:solidFill>
                <a:highlight>
                  <a:schemeClr val="lt1"/>
                </a:highlight>
              </a:rPr>
              <a:t> web </a:t>
            </a:r>
            <a:r>
              <a:rPr lang="tr-TR" sz="1450" dirty="0" err="1">
                <a:solidFill>
                  <a:srgbClr val="373A3C"/>
                </a:solidFill>
                <a:highlight>
                  <a:schemeClr val="lt1"/>
                </a:highlight>
              </a:rPr>
              <a:t>requests</a:t>
            </a:r>
            <a:r>
              <a:rPr lang="tr-TR" sz="1450" dirty="0">
                <a:solidFill>
                  <a:srgbClr val="373A3C"/>
                </a:solidFill>
                <a:highlight>
                  <a:schemeClr val="lt1"/>
                </a:highlight>
              </a:rPr>
              <a:t>, </a:t>
            </a:r>
            <a:r>
              <a:rPr lang="tr-TR" sz="1450" dirty="0" err="1">
                <a:solidFill>
                  <a:srgbClr val="373A3C"/>
                </a:solidFill>
                <a:highlight>
                  <a:schemeClr val="lt1"/>
                </a:highlight>
              </a:rPr>
              <a:t>all</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name of data </a:t>
            </a:r>
            <a:r>
              <a:rPr lang="tr-TR" sz="1450" dirty="0" err="1">
                <a:solidFill>
                  <a:srgbClr val="373A3C"/>
                </a:solidFill>
                <a:highlight>
                  <a:schemeClr val="lt1"/>
                </a:highlight>
              </a:rPr>
              <a:t>security</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network </a:t>
            </a:r>
            <a:r>
              <a:rPr lang="tr-TR" sz="1450" dirty="0" err="1">
                <a:solidFill>
                  <a:srgbClr val="373A3C"/>
                </a:solidFill>
                <a:highlight>
                  <a:schemeClr val="lt1"/>
                </a:highlight>
              </a:rPr>
              <a:t>performance</a:t>
            </a:r>
            <a:r>
              <a:rPr lang="tr-TR" sz="1450" dirty="0">
                <a:solidFill>
                  <a:srgbClr val="373A3C"/>
                </a:solidFill>
                <a:highlight>
                  <a:schemeClr val="lt1"/>
                </a:highlight>
              </a:rPr>
              <a:t>. Proxy </a:t>
            </a:r>
            <a:r>
              <a:rPr lang="tr-TR" sz="1450" dirty="0" err="1">
                <a:solidFill>
                  <a:srgbClr val="373A3C"/>
                </a:solidFill>
                <a:highlight>
                  <a:schemeClr val="lt1"/>
                </a:highlight>
              </a:rPr>
              <a:t>servers</a:t>
            </a:r>
            <a:r>
              <a:rPr lang="tr-TR" sz="1450" dirty="0">
                <a:solidFill>
                  <a:srgbClr val="373A3C"/>
                </a:solidFill>
                <a:highlight>
                  <a:schemeClr val="lt1"/>
                </a:highlight>
              </a:rPr>
              <a:t> </a:t>
            </a:r>
            <a:r>
              <a:rPr lang="tr-TR" sz="1450" dirty="0" err="1">
                <a:solidFill>
                  <a:srgbClr val="373A3C"/>
                </a:solidFill>
                <a:highlight>
                  <a:schemeClr val="lt1"/>
                </a:highlight>
              </a:rPr>
              <a:t>act</a:t>
            </a:r>
            <a:r>
              <a:rPr lang="tr-TR" sz="1450" dirty="0">
                <a:solidFill>
                  <a:srgbClr val="373A3C"/>
                </a:solidFill>
                <a:highlight>
                  <a:schemeClr val="lt1"/>
                </a:highlight>
              </a:rPr>
              <a:t> as a firewall </a:t>
            </a:r>
            <a:r>
              <a:rPr lang="tr-TR" sz="1450" dirty="0" err="1">
                <a:solidFill>
                  <a:srgbClr val="373A3C"/>
                </a:solidFill>
                <a:highlight>
                  <a:schemeClr val="lt1"/>
                </a:highlight>
              </a:rPr>
              <a:t>and</a:t>
            </a:r>
            <a:r>
              <a:rPr lang="tr-TR" sz="1450" dirty="0">
                <a:solidFill>
                  <a:srgbClr val="373A3C"/>
                </a:solidFill>
                <a:highlight>
                  <a:schemeClr val="lt1"/>
                </a:highlight>
              </a:rPr>
              <a:t> web </a:t>
            </a:r>
            <a:r>
              <a:rPr lang="tr-TR" sz="1450" dirty="0" err="1">
                <a:solidFill>
                  <a:srgbClr val="373A3C"/>
                </a:solidFill>
                <a:highlight>
                  <a:schemeClr val="lt1"/>
                </a:highlight>
              </a:rPr>
              <a:t>filter</a:t>
            </a:r>
            <a:r>
              <a:rPr lang="tr-TR" sz="1450" dirty="0">
                <a:solidFill>
                  <a:srgbClr val="373A3C"/>
                </a:solidFill>
                <a:highlight>
                  <a:schemeClr val="lt1"/>
                </a:highlight>
              </a:rPr>
              <a:t>, </a:t>
            </a:r>
            <a:r>
              <a:rPr lang="tr-TR" sz="1450" dirty="0" err="1">
                <a:solidFill>
                  <a:srgbClr val="373A3C"/>
                </a:solidFill>
                <a:highlight>
                  <a:schemeClr val="lt1"/>
                </a:highlight>
              </a:rPr>
              <a:t>provide</a:t>
            </a:r>
            <a:r>
              <a:rPr lang="tr-TR" sz="1450" dirty="0">
                <a:solidFill>
                  <a:srgbClr val="373A3C"/>
                </a:solidFill>
                <a:highlight>
                  <a:schemeClr val="lt1"/>
                </a:highlight>
              </a:rPr>
              <a:t> </a:t>
            </a:r>
            <a:r>
              <a:rPr lang="tr-TR" sz="1450" dirty="0" err="1">
                <a:solidFill>
                  <a:srgbClr val="373A3C"/>
                </a:solidFill>
                <a:highlight>
                  <a:schemeClr val="lt1"/>
                </a:highlight>
              </a:rPr>
              <a:t>shared</a:t>
            </a:r>
            <a:r>
              <a:rPr lang="tr-TR" sz="1450" dirty="0">
                <a:solidFill>
                  <a:srgbClr val="373A3C"/>
                </a:solidFill>
                <a:highlight>
                  <a:schemeClr val="lt1"/>
                </a:highlight>
              </a:rPr>
              <a:t> network </a:t>
            </a:r>
            <a:r>
              <a:rPr lang="tr-TR" sz="1450" dirty="0" err="1">
                <a:solidFill>
                  <a:srgbClr val="373A3C"/>
                </a:solidFill>
                <a:highlight>
                  <a:schemeClr val="lt1"/>
                </a:highlight>
              </a:rPr>
              <a:t>connections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cache</a:t>
            </a:r>
            <a:r>
              <a:rPr lang="tr-TR" sz="1450" dirty="0">
                <a:solidFill>
                  <a:srgbClr val="373A3C"/>
                </a:solidFill>
                <a:highlight>
                  <a:schemeClr val="lt1"/>
                </a:highlight>
              </a:rPr>
              <a:t> data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speed</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common</a:t>
            </a:r>
            <a:r>
              <a:rPr lang="tr-TR" sz="1450" dirty="0">
                <a:solidFill>
                  <a:srgbClr val="373A3C"/>
                </a:solidFill>
                <a:highlight>
                  <a:schemeClr val="lt1"/>
                </a:highlight>
              </a:rPr>
              <a:t> </a:t>
            </a:r>
            <a:r>
              <a:rPr lang="tr-TR" sz="1450" dirty="0" err="1">
                <a:solidFill>
                  <a:srgbClr val="373A3C"/>
                </a:solidFill>
                <a:highlight>
                  <a:schemeClr val="lt1"/>
                </a:highlight>
              </a:rPr>
              <a:t>requests</a:t>
            </a:r>
            <a:r>
              <a:rPr lang="tr-TR" sz="1450" dirty="0">
                <a:solidFill>
                  <a:srgbClr val="373A3C"/>
                </a:solidFill>
                <a:highlight>
                  <a:schemeClr val="lt1"/>
                </a:highlight>
              </a:rPr>
              <a:t>. A </a:t>
            </a:r>
            <a:r>
              <a:rPr lang="tr-TR" sz="1450" dirty="0" err="1">
                <a:solidFill>
                  <a:srgbClr val="373A3C"/>
                </a:solidFill>
                <a:highlight>
                  <a:schemeClr val="lt1"/>
                </a:highlight>
              </a:rPr>
              <a:t>good</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keeps</a:t>
            </a:r>
            <a:r>
              <a:rPr lang="tr-TR" sz="1450" dirty="0">
                <a:solidFill>
                  <a:srgbClr val="373A3C"/>
                </a:solidFill>
                <a:highlight>
                  <a:schemeClr val="lt1"/>
                </a:highlight>
              </a:rPr>
              <a:t> </a:t>
            </a:r>
            <a:r>
              <a:rPr lang="tr-TR" sz="1450" dirty="0" err="1">
                <a:solidFill>
                  <a:srgbClr val="373A3C"/>
                </a:solidFill>
                <a:highlight>
                  <a:schemeClr val="lt1"/>
                </a:highlight>
              </a:rPr>
              <a:t>users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internal</a:t>
            </a:r>
            <a:r>
              <a:rPr lang="tr-TR" sz="1450" dirty="0">
                <a:solidFill>
                  <a:srgbClr val="373A3C"/>
                </a:solidFill>
                <a:highlight>
                  <a:schemeClr val="lt1"/>
                </a:highlight>
              </a:rPr>
              <a:t> network </a:t>
            </a:r>
            <a:r>
              <a:rPr lang="tr-TR" sz="1450" dirty="0" err="1">
                <a:solidFill>
                  <a:srgbClr val="373A3C"/>
                </a:solidFill>
                <a:highlight>
                  <a:schemeClr val="lt1"/>
                </a:highlight>
              </a:rPr>
              <a:t>protected</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bad</a:t>
            </a:r>
            <a:r>
              <a:rPr lang="tr-TR" sz="1450" dirty="0">
                <a:solidFill>
                  <a:srgbClr val="373A3C"/>
                </a:solidFill>
                <a:highlight>
                  <a:schemeClr val="lt1"/>
                </a:highlight>
              </a:rPr>
              <a:t> </a:t>
            </a:r>
            <a:r>
              <a:rPr lang="tr-TR" sz="1450" dirty="0" err="1">
                <a:solidFill>
                  <a:srgbClr val="373A3C"/>
                </a:solidFill>
                <a:highlight>
                  <a:schemeClr val="lt1"/>
                </a:highlight>
              </a:rPr>
              <a:t>stuff</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lives</a:t>
            </a:r>
            <a:r>
              <a:rPr lang="tr-TR" sz="1450" dirty="0">
                <a:solidFill>
                  <a:srgbClr val="373A3C"/>
                </a:solidFill>
                <a:highlight>
                  <a:schemeClr val="lt1"/>
                </a:highlight>
              </a:rPr>
              <a:t> </a:t>
            </a:r>
            <a:r>
              <a:rPr lang="tr-TR" sz="1450" dirty="0" err="1">
                <a:solidFill>
                  <a:srgbClr val="373A3C"/>
                </a:solidFill>
                <a:highlight>
                  <a:schemeClr val="lt1"/>
                </a:highlight>
              </a:rPr>
              <a:t>out</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wild</a:t>
            </a:r>
            <a:r>
              <a:rPr lang="tr-TR" sz="1450" dirty="0">
                <a:solidFill>
                  <a:srgbClr val="373A3C"/>
                </a:solidFill>
                <a:highlight>
                  <a:schemeClr val="lt1"/>
                </a:highlight>
              </a:rPr>
              <a:t> internet. </a:t>
            </a:r>
            <a:r>
              <a:rPr lang="tr-TR" sz="1450" dirty="0" err="1">
                <a:solidFill>
                  <a:srgbClr val="373A3C"/>
                </a:solidFill>
                <a:highlight>
                  <a:schemeClr val="lt1"/>
                </a:highlight>
              </a:rPr>
              <a:t>Lastly</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a:t>
            </a:r>
            <a:r>
              <a:rPr lang="tr-TR" sz="1450" dirty="0" err="1">
                <a:solidFill>
                  <a:srgbClr val="373A3C"/>
                </a:solidFill>
                <a:highlight>
                  <a:schemeClr val="lt1"/>
                </a:highlight>
              </a:rPr>
              <a:t>servers</a:t>
            </a:r>
            <a:r>
              <a:rPr lang="tr-TR" sz="1450" dirty="0">
                <a:solidFill>
                  <a:srgbClr val="373A3C"/>
                </a:solidFill>
                <a:highlight>
                  <a:schemeClr val="lt1"/>
                </a:highlight>
              </a:rPr>
              <a:t> can </a:t>
            </a:r>
            <a:r>
              <a:rPr lang="tr-TR" sz="1450" dirty="0" err="1">
                <a:solidFill>
                  <a:srgbClr val="373A3C"/>
                </a:solidFill>
                <a:highlight>
                  <a:schemeClr val="lt1"/>
                </a:highlight>
              </a:rPr>
              <a:t>provide</a:t>
            </a:r>
            <a:r>
              <a:rPr lang="tr-TR" sz="1450" dirty="0">
                <a:solidFill>
                  <a:srgbClr val="373A3C"/>
                </a:solidFill>
                <a:highlight>
                  <a:schemeClr val="lt1"/>
                </a:highlight>
              </a:rPr>
              <a:t> a </a:t>
            </a:r>
            <a:r>
              <a:rPr lang="tr-TR" sz="1450" dirty="0" err="1">
                <a:solidFill>
                  <a:srgbClr val="373A3C"/>
                </a:solidFill>
                <a:highlight>
                  <a:schemeClr val="lt1"/>
                </a:highlight>
              </a:rPr>
              <a:t>high</a:t>
            </a:r>
            <a:r>
              <a:rPr lang="tr-TR" sz="1450" dirty="0">
                <a:solidFill>
                  <a:srgbClr val="373A3C"/>
                </a:solidFill>
                <a:highlight>
                  <a:schemeClr val="lt1"/>
                </a:highlight>
              </a:rPr>
              <a:t> </a:t>
            </a:r>
            <a:r>
              <a:rPr lang="tr-TR" sz="1450" dirty="0" err="1">
                <a:solidFill>
                  <a:srgbClr val="373A3C"/>
                </a:solidFill>
                <a:highlight>
                  <a:schemeClr val="lt1"/>
                </a:highlight>
              </a:rPr>
              <a:t>level</a:t>
            </a:r>
            <a:r>
              <a:rPr lang="tr-TR" sz="1450" dirty="0">
                <a:solidFill>
                  <a:srgbClr val="373A3C"/>
                </a:solidFill>
                <a:highlight>
                  <a:schemeClr val="lt1"/>
                </a:highlight>
              </a:rPr>
              <a:t> of </a:t>
            </a:r>
            <a:r>
              <a:rPr lang="tr-TR" sz="1450" dirty="0" err="1">
                <a:solidFill>
                  <a:srgbClr val="373A3C"/>
                </a:solidFill>
                <a:highlight>
                  <a:schemeClr val="lt1"/>
                </a:highlight>
              </a:rPr>
              <a:t>privacy</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0" algn="l" rtl="0">
              <a:spcBef>
                <a:spcPts val="0"/>
              </a:spcBef>
              <a:spcAft>
                <a:spcPts val="0"/>
              </a:spcAft>
              <a:buNone/>
            </a:pPr>
            <a:r>
              <a:rPr lang="tr-TR" sz="1450" b="1" dirty="0">
                <a:solidFill>
                  <a:srgbClr val="373A3C"/>
                </a:solidFill>
                <a:highlight>
                  <a:schemeClr val="lt1"/>
                </a:highlight>
              </a:rPr>
              <a:t>How </a:t>
            </a:r>
            <a:r>
              <a:rPr lang="tr-TR" sz="1450" b="1" dirty="0" err="1">
                <a:solidFill>
                  <a:srgbClr val="373A3C"/>
                </a:solidFill>
                <a:highlight>
                  <a:schemeClr val="lt1"/>
                </a:highlight>
              </a:rPr>
              <a:t>Does</a:t>
            </a:r>
            <a:r>
              <a:rPr lang="tr-TR" sz="1450" b="1" dirty="0">
                <a:solidFill>
                  <a:srgbClr val="373A3C"/>
                </a:solidFill>
                <a:highlight>
                  <a:schemeClr val="lt1"/>
                </a:highlight>
              </a:rPr>
              <a:t> a Proxy Server </a:t>
            </a:r>
            <a:r>
              <a:rPr lang="tr-TR" sz="1450" b="1" dirty="0" err="1">
                <a:solidFill>
                  <a:srgbClr val="373A3C"/>
                </a:solidFill>
                <a:highlight>
                  <a:schemeClr val="lt1"/>
                </a:highlight>
              </a:rPr>
              <a:t>Operate</a:t>
            </a:r>
            <a:r>
              <a:rPr lang="tr-TR" sz="1450" b="1" dirty="0">
                <a:solidFill>
                  <a:srgbClr val="373A3C"/>
                </a:solidFill>
                <a:highlight>
                  <a:schemeClr val="lt1"/>
                </a:highlight>
              </a:rPr>
              <a:t>?</a:t>
            </a:r>
            <a:endParaRPr sz="1450" b="1" dirty="0">
              <a:solidFill>
                <a:srgbClr val="373A3C"/>
              </a:solidFill>
              <a:highlight>
                <a:schemeClr val="lt1"/>
              </a:highlight>
            </a:endParaRPr>
          </a:p>
          <a:p>
            <a:pPr marL="457200" lvl="0" indent="0" algn="l" rtl="0">
              <a:spcBef>
                <a:spcPts val="0"/>
              </a:spcBef>
              <a:spcAft>
                <a:spcPts val="0"/>
              </a:spcAft>
              <a:buNone/>
            </a:pPr>
            <a:r>
              <a:rPr lang="tr-TR" sz="1450" dirty="0" err="1">
                <a:solidFill>
                  <a:srgbClr val="373A3C"/>
                </a:solidFill>
                <a:highlight>
                  <a:schemeClr val="lt1"/>
                </a:highlight>
              </a:rPr>
              <a:t>Every</a:t>
            </a:r>
            <a:r>
              <a:rPr lang="tr-TR" sz="1450" dirty="0">
                <a:solidFill>
                  <a:srgbClr val="373A3C"/>
                </a:solidFill>
                <a:highlight>
                  <a:schemeClr val="lt1"/>
                </a:highlight>
              </a:rPr>
              <a:t> </a:t>
            </a:r>
            <a:r>
              <a:rPr lang="tr-TR" sz="1450" dirty="0" err="1">
                <a:solidFill>
                  <a:srgbClr val="373A3C"/>
                </a:solidFill>
                <a:highlight>
                  <a:schemeClr val="lt1"/>
                </a:highlight>
              </a:rPr>
              <a:t>computer</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internet </a:t>
            </a:r>
            <a:r>
              <a:rPr lang="tr-TR" sz="1450" dirty="0" err="1">
                <a:solidFill>
                  <a:srgbClr val="373A3C"/>
                </a:solidFill>
                <a:highlight>
                  <a:schemeClr val="lt1"/>
                </a:highlight>
              </a:rPr>
              <a:t>needs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have</a:t>
            </a:r>
            <a:r>
              <a:rPr lang="tr-TR" sz="1450" dirty="0">
                <a:solidFill>
                  <a:srgbClr val="373A3C"/>
                </a:solidFill>
                <a:highlight>
                  <a:schemeClr val="lt1"/>
                </a:highlight>
              </a:rPr>
              <a:t> a </a:t>
            </a:r>
            <a:r>
              <a:rPr lang="tr-TR" sz="1450" dirty="0" err="1">
                <a:solidFill>
                  <a:srgbClr val="373A3C"/>
                </a:solidFill>
                <a:highlight>
                  <a:schemeClr val="lt1"/>
                </a:highlight>
              </a:rPr>
              <a:t>unique</a:t>
            </a:r>
            <a:r>
              <a:rPr lang="tr-TR" sz="1450" dirty="0">
                <a:solidFill>
                  <a:srgbClr val="373A3C"/>
                </a:solidFill>
                <a:highlight>
                  <a:schemeClr val="lt1"/>
                </a:highlight>
              </a:rPr>
              <a:t> Internet Protocol (IP) </a:t>
            </a:r>
            <a:r>
              <a:rPr lang="tr-TR" sz="1450" dirty="0" err="1">
                <a:solidFill>
                  <a:srgbClr val="373A3C"/>
                </a:solidFill>
                <a:highlight>
                  <a:schemeClr val="lt1"/>
                </a:highlight>
              </a:rPr>
              <a:t>Address</a:t>
            </a:r>
            <a:r>
              <a:rPr lang="tr-TR" sz="1450" dirty="0">
                <a:solidFill>
                  <a:srgbClr val="373A3C"/>
                </a:solidFill>
                <a:highlight>
                  <a:schemeClr val="lt1"/>
                </a:highlight>
              </a:rPr>
              <a:t>. </a:t>
            </a:r>
            <a:endParaRPr sz="1450" dirty="0">
              <a:solidFill>
                <a:srgbClr val="373A3C"/>
              </a:solidFill>
              <a:highlight>
                <a:schemeClr val="lt1"/>
              </a:highlight>
            </a:endParaRPr>
          </a:p>
          <a:p>
            <a:pPr marL="457200" lvl="0" indent="0" algn="l" rtl="0">
              <a:spcBef>
                <a:spcPts val="0"/>
              </a:spcBef>
              <a:spcAft>
                <a:spcPts val="0"/>
              </a:spcAft>
              <a:buNone/>
            </a:pPr>
            <a:endParaRPr sz="1450" dirty="0">
              <a:solidFill>
                <a:srgbClr val="373A3C"/>
              </a:solidFill>
              <a:highlight>
                <a:schemeClr val="lt1"/>
              </a:highlight>
            </a:endParaRPr>
          </a:p>
          <a:p>
            <a:pPr marL="457200" lvl="0" indent="0" algn="l" rtl="0">
              <a:spcBef>
                <a:spcPts val="0"/>
              </a:spcBef>
              <a:spcAft>
                <a:spcPts val="0"/>
              </a:spcAft>
              <a:buNone/>
            </a:pPr>
            <a:r>
              <a:rPr lang="tr-TR" sz="1450" dirty="0">
                <a:solidFill>
                  <a:srgbClr val="373A3C"/>
                </a:solidFill>
                <a:highlight>
                  <a:schemeClr val="lt1"/>
                </a:highlight>
              </a:rPr>
              <a:t>A </a:t>
            </a:r>
            <a:r>
              <a:rPr lang="tr-TR" sz="1450" dirty="0" err="1">
                <a:solidFill>
                  <a:srgbClr val="373A3C"/>
                </a:solidFill>
                <a:highlight>
                  <a:schemeClr val="lt1"/>
                </a:highlight>
              </a:rPr>
              <a:t>proxy</a:t>
            </a:r>
            <a:r>
              <a:rPr lang="tr-TR" sz="1450" dirty="0">
                <a:solidFill>
                  <a:srgbClr val="373A3C"/>
                </a:solidFill>
                <a:highlight>
                  <a:schemeClr val="lt1"/>
                </a:highlight>
              </a:rPr>
              <a:t> server is </a:t>
            </a:r>
            <a:r>
              <a:rPr lang="tr-TR" sz="1450" dirty="0" err="1">
                <a:solidFill>
                  <a:srgbClr val="373A3C"/>
                </a:solidFill>
                <a:highlight>
                  <a:schemeClr val="lt1"/>
                </a:highlight>
              </a:rPr>
              <a:t>basically</a:t>
            </a:r>
            <a:r>
              <a:rPr lang="tr-TR" sz="1450" dirty="0">
                <a:solidFill>
                  <a:srgbClr val="373A3C"/>
                </a:solidFill>
                <a:highlight>
                  <a:schemeClr val="lt1"/>
                </a:highlight>
              </a:rPr>
              <a:t> a </a:t>
            </a:r>
            <a:r>
              <a:rPr lang="tr-TR" sz="1450" dirty="0" err="1">
                <a:solidFill>
                  <a:srgbClr val="373A3C"/>
                </a:solidFill>
                <a:highlight>
                  <a:schemeClr val="lt1"/>
                </a:highlight>
              </a:rPr>
              <a:t>computer</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internet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own</a:t>
            </a:r>
            <a:r>
              <a:rPr lang="tr-TR" sz="1450" dirty="0">
                <a:solidFill>
                  <a:srgbClr val="373A3C"/>
                </a:solidFill>
                <a:highlight>
                  <a:schemeClr val="lt1"/>
                </a:highlight>
              </a:rPr>
              <a:t> IP </a:t>
            </a:r>
            <a:r>
              <a:rPr lang="tr-TR" sz="1450" dirty="0" err="1">
                <a:solidFill>
                  <a:srgbClr val="373A3C"/>
                </a:solidFill>
                <a:highlight>
                  <a:schemeClr val="lt1"/>
                </a:highlight>
              </a:rPr>
              <a:t>address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computer</a:t>
            </a:r>
            <a:r>
              <a:rPr lang="tr-TR" sz="1450" dirty="0">
                <a:solidFill>
                  <a:srgbClr val="373A3C"/>
                </a:solidFill>
                <a:highlight>
                  <a:schemeClr val="lt1"/>
                </a:highlight>
              </a:rPr>
              <a:t> </a:t>
            </a:r>
            <a:r>
              <a:rPr lang="tr-TR" sz="1450" dirty="0" err="1">
                <a:solidFill>
                  <a:srgbClr val="373A3C"/>
                </a:solidFill>
                <a:highlight>
                  <a:schemeClr val="lt1"/>
                </a:highlight>
              </a:rPr>
              <a:t>knows</a:t>
            </a:r>
            <a:r>
              <a:rPr lang="tr-TR" sz="1450" dirty="0">
                <a:solidFill>
                  <a:srgbClr val="373A3C"/>
                </a:solidFill>
                <a:highlight>
                  <a:schemeClr val="lt1"/>
                </a:highlight>
              </a:rPr>
              <a:t>. </a:t>
            </a: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 web </a:t>
            </a:r>
            <a:r>
              <a:rPr lang="tr-TR" sz="1450" dirty="0" err="1">
                <a:solidFill>
                  <a:srgbClr val="373A3C"/>
                </a:solidFill>
                <a:highlight>
                  <a:schemeClr val="lt1"/>
                </a:highlight>
              </a:rPr>
              <a:t>request</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request</a:t>
            </a:r>
            <a:r>
              <a:rPr lang="tr-TR" sz="1450" dirty="0">
                <a:solidFill>
                  <a:srgbClr val="373A3C"/>
                </a:solidFill>
                <a:highlight>
                  <a:schemeClr val="lt1"/>
                </a:highlight>
              </a:rPr>
              <a:t> </a:t>
            </a:r>
            <a:r>
              <a:rPr lang="tr-TR" sz="1450" dirty="0" err="1">
                <a:solidFill>
                  <a:srgbClr val="373A3C"/>
                </a:solidFill>
                <a:highlight>
                  <a:schemeClr val="lt1"/>
                </a:highlight>
              </a:rPr>
              <a:t>goes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first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makes</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web </a:t>
            </a:r>
            <a:r>
              <a:rPr lang="tr-TR" sz="1450" dirty="0" err="1">
                <a:solidFill>
                  <a:srgbClr val="373A3C"/>
                </a:solidFill>
                <a:highlight>
                  <a:schemeClr val="lt1"/>
                </a:highlight>
              </a:rPr>
              <a:t>request</a:t>
            </a:r>
            <a:r>
              <a:rPr lang="tr-TR" sz="1450" dirty="0">
                <a:solidFill>
                  <a:srgbClr val="373A3C"/>
                </a:solidFill>
                <a:highlight>
                  <a:schemeClr val="lt1"/>
                </a:highlight>
              </a:rPr>
              <a:t> on </a:t>
            </a:r>
            <a:r>
              <a:rPr lang="tr-TR" sz="1450" dirty="0" err="1">
                <a:solidFill>
                  <a:srgbClr val="373A3C"/>
                </a:solidFill>
                <a:highlight>
                  <a:schemeClr val="lt1"/>
                </a:highlight>
              </a:rPr>
              <a:t>your</a:t>
            </a:r>
            <a:r>
              <a:rPr lang="tr-TR" sz="1450" dirty="0">
                <a:solidFill>
                  <a:srgbClr val="373A3C"/>
                </a:solidFill>
                <a:highlight>
                  <a:schemeClr val="lt1"/>
                </a:highlight>
              </a:rPr>
              <a:t> </a:t>
            </a:r>
            <a:r>
              <a:rPr lang="tr-TR" sz="1450" dirty="0" err="1">
                <a:solidFill>
                  <a:srgbClr val="373A3C"/>
                </a:solidFill>
                <a:highlight>
                  <a:schemeClr val="lt1"/>
                </a:highlight>
              </a:rPr>
              <a:t>behalf</a:t>
            </a:r>
            <a:r>
              <a:rPr lang="tr-TR" sz="1450" dirty="0">
                <a:solidFill>
                  <a:srgbClr val="373A3C"/>
                </a:solidFill>
                <a:highlight>
                  <a:schemeClr val="lt1"/>
                </a:highlight>
              </a:rPr>
              <a:t>, </a:t>
            </a:r>
            <a:r>
              <a:rPr lang="tr-TR" sz="1450" dirty="0" err="1">
                <a:solidFill>
                  <a:srgbClr val="373A3C"/>
                </a:solidFill>
                <a:highlight>
                  <a:schemeClr val="lt1"/>
                </a:highlight>
              </a:rPr>
              <a:t>collects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response</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web server,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forwards</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web </a:t>
            </a:r>
            <a:r>
              <a:rPr lang="tr-TR" sz="1450" dirty="0" err="1">
                <a:solidFill>
                  <a:srgbClr val="373A3C"/>
                </a:solidFill>
                <a:highlight>
                  <a:schemeClr val="lt1"/>
                </a:highlight>
              </a:rPr>
              <a:t>page</a:t>
            </a:r>
            <a:r>
              <a:rPr lang="tr-TR" sz="1450" dirty="0">
                <a:solidFill>
                  <a:srgbClr val="373A3C"/>
                </a:solidFill>
                <a:highlight>
                  <a:schemeClr val="lt1"/>
                </a:highlight>
              </a:rPr>
              <a: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can </a:t>
            </a:r>
            <a:r>
              <a:rPr lang="tr-TR" sz="1450" dirty="0" err="1">
                <a:solidFill>
                  <a:srgbClr val="373A3C"/>
                </a:solidFill>
                <a:highlight>
                  <a:schemeClr val="lt1"/>
                </a:highlight>
              </a:rPr>
              <a:t>see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page</a:t>
            </a:r>
            <a:r>
              <a:rPr lang="tr-TR" sz="1450" dirty="0">
                <a:solidFill>
                  <a:srgbClr val="373A3C"/>
                </a:solidFill>
                <a:highlight>
                  <a:schemeClr val="lt1"/>
                </a:highlight>
              </a:rPr>
              <a:t> in </a:t>
            </a:r>
            <a:r>
              <a:rPr lang="tr-TR" sz="1450" dirty="0" err="1">
                <a:solidFill>
                  <a:srgbClr val="373A3C"/>
                </a:solidFill>
                <a:highlight>
                  <a:schemeClr val="lt1"/>
                </a:highlight>
              </a:rPr>
              <a:t>your</a:t>
            </a:r>
            <a:r>
              <a:rPr lang="tr-TR" sz="1450" dirty="0">
                <a:solidFill>
                  <a:srgbClr val="373A3C"/>
                </a:solidFill>
                <a:highlight>
                  <a:schemeClr val="lt1"/>
                </a:highlight>
              </a:rPr>
              <a:t> browser.</a:t>
            </a:r>
            <a:endParaRPr sz="1450" dirty="0">
              <a:solidFill>
                <a:srgbClr val="373A3C"/>
              </a:solidFill>
              <a:highlight>
                <a:schemeClr val="lt1"/>
              </a:highlight>
            </a:endParaRPr>
          </a:p>
          <a:p>
            <a:pPr marL="457200" lvl="0" indent="0" algn="l" rtl="0">
              <a:spcBef>
                <a:spcPts val="0"/>
              </a:spcBef>
              <a:spcAft>
                <a:spcPts val="0"/>
              </a:spcAft>
              <a:buNone/>
            </a:pPr>
            <a:endParaRPr sz="1450" dirty="0">
              <a:solidFill>
                <a:srgbClr val="373A3C"/>
              </a:solidFill>
              <a:highlight>
                <a:schemeClr val="lt1"/>
              </a:highlight>
            </a:endParaRPr>
          </a:p>
          <a:p>
            <a:pPr marL="457200" lvl="0" indent="0" algn="l" rtl="0">
              <a:spcBef>
                <a:spcPts val="0"/>
              </a:spcBef>
              <a:spcAft>
                <a:spcPts val="0"/>
              </a:spcAft>
              <a:buNone/>
            </a:pPr>
            <a:r>
              <a:rPr lang="tr-TR" sz="1450" dirty="0" err="1">
                <a:solidFill>
                  <a:srgbClr val="373A3C"/>
                </a:solidFill>
                <a:highlight>
                  <a:schemeClr val="lt1"/>
                </a:highlight>
              </a:rPr>
              <a:t>When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proxy</a:t>
            </a:r>
            <a:r>
              <a:rPr lang="tr-TR" sz="1450" dirty="0">
                <a:solidFill>
                  <a:srgbClr val="373A3C"/>
                </a:solidFill>
                <a:highlight>
                  <a:schemeClr val="lt1"/>
                </a:highlight>
              </a:rPr>
              <a:t> server </a:t>
            </a:r>
            <a:r>
              <a:rPr lang="tr-TR" sz="1450" dirty="0" err="1">
                <a:solidFill>
                  <a:srgbClr val="373A3C"/>
                </a:solidFill>
                <a:highlight>
                  <a:schemeClr val="lt1"/>
                </a:highlight>
              </a:rPr>
              <a:t>forwards</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web </a:t>
            </a:r>
            <a:r>
              <a:rPr lang="tr-TR" sz="1450" dirty="0" err="1">
                <a:solidFill>
                  <a:srgbClr val="373A3C"/>
                </a:solidFill>
                <a:highlight>
                  <a:schemeClr val="lt1"/>
                </a:highlight>
              </a:rPr>
              <a:t>requests</a:t>
            </a:r>
            <a:r>
              <a:rPr lang="tr-TR" sz="1450" dirty="0">
                <a:solidFill>
                  <a:srgbClr val="373A3C"/>
                </a:solidFill>
                <a:highlight>
                  <a:schemeClr val="lt1"/>
                </a:highlight>
              </a:rPr>
              <a:t>, it can </a:t>
            </a:r>
            <a:r>
              <a:rPr lang="tr-TR" sz="1450" dirty="0" err="1">
                <a:solidFill>
                  <a:srgbClr val="373A3C"/>
                </a:solidFill>
                <a:highlight>
                  <a:schemeClr val="lt1"/>
                </a:highlight>
              </a:rPr>
              <a:t>make</a:t>
            </a:r>
            <a:r>
              <a:rPr lang="tr-TR" sz="1450" dirty="0">
                <a:solidFill>
                  <a:srgbClr val="373A3C"/>
                </a:solidFill>
                <a:highlight>
                  <a:schemeClr val="lt1"/>
                </a:highlight>
              </a:rPr>
              <a:t> </a:t>
            </a:r>
            <a:r>
              <a:rPr lang="tr-TR" sz="1450" dirty="0" err="1">
                <a:solidFill>
                  <a:srgbClr val="373A3C"/>
                </a:solidFill>
                <a:highlight>
                  <a:schemeClr val="lt1"/>
                </a:highlight>
              </a:rPr>
              <a:t>changes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send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still</a:t>
            </a:r>
            <a:r>
              <a:rPr lang="tr-TR" sz="1450" dirty="0">
                <a:solidFill>
                  <a:srgbClr val="373A3C"/>
                </a:solidFill>
                <a:highlight>
                  <a:schemeClr val="lt1"/>
                </a:highlight>
              </a:rPr>
              <a:t> </a:t>
            </a:r>
            <a:r>
              <a:rPr lang="tr-TR" sz="1450" dirty="0" err="1">
                <a:solidFill>
                  <a:srgbClr val="373A3C"/>
                </a:solidFill>
                <a:highlight>
                  <a:schemeClr val="lt1"/>
                </a:highlight>
              </a:rPr>
              <a:t>get</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expect</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see</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can </a:t>
            </a:r>
            <a:r>
              <a:rPr lang="tr-TR" sz="1450" dirty="0" err="1">
                <a:solidFill>
                  <a:srgbClr val="373A3C"/>
                </a:solidFill>
                <a:highlight>
                  <a:schemeClr val="lt1"/>
                </a:highlight>
              </a:rPr>
              <a:t>change</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IP </a:t>
            </a:r>
            <a:r>
              <a:rPr lang="tr-TR" sz="1450" dirty="0" err="1">
                <a:solidFill>
                  <a:srgbClr val="373A3C"/>
                </a:solidFill>
                <a:highlight>
                  <a:schemeClr val="lt1"/>
                </a:highlight>
              </a:rPr>
              <a:t>address</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web server </a:t>
            </a:r>
            <a:r>
              <a:rPr lang="tr-TR" sz="1450" dirty="0" err="1">
                <a:solidFill>
                  <a:srgbClr val="373A3C"/>
                </a:solidFill>
                <a:highlight>
                  <a:schemeClr val="lt1"/>
                </a:highlight>
              </a:rPr>
              <a:t>doesn’t</a:t>
            </a:r>
            <a:r>
              <a:rPr lang="tr-TR" sz="1450" dirty="0">
                <a:solidFill>
                  <a:srgbClr val="373A3C"/>
                </a:solidFill>
                <a:highlight>
                  <a:schemeClr val="lt1"/>
                </a:highlight>
              </a:rPr>
              <a:t> </a:t>
            </a:r>
            <a:r>
              <a:rPr lang="tr-TR" sz="1450" dirty="0" err="1">
                <a:solidFill>
                  <a:srgbClr val="373A3C"/>
                </a:solidFill>
                <a:highlight>
                  <a:schemeClr val="lt1"/>
                </a:highlight>
              </a:rPr>
              <a:t>know</a:t>
            </a:r>
            <a:r>
              <a:rPr lang="tr-TR" sz="1450" dirty="0">
                <a:solidFill>
                  <a:srgbClr val="373A3C"/>
                </a:solidFill>
                <a:highlight>
                  <a:schemeClr val="lt1"/>
                </a:highlight>
              </a:rPr>
              <a:t> </a:t>
            </a:r>
            <a:r>
              <a:rPr lang="tr-TR" sz="1450" dirty="0" err="1">
                <a:solidFill>
                  <a:srgbClr val="373A3C"/>
                </a:solidFill>
                <a:highlight>
                  <a:schemeClr val="lt1"/>
                </a:highlight>
              </a:rPr>
              <a:t>exactly</a:t>
            </a:r>
            <a:r>
              <a:rPr lang="tr-TR" sz="1450" dirty="0">
                <a:solidFill>
                  <a:srgbClr val="373A3C"/>
                </a:solidFill>
                <a:highlight>
                  <a:schemeClr val="lt1"/>
                </a:highlight>
              </a:rPr>
              <a:t> </a:t>
            </a:r>
            <a:r>
              <a:rPr lang="tr-TR" sz="1450" dirty="0" err="1">
                <a:solidFill>
                  <a:srgbClr val="373A3C"/>
                </a:solidFill>
                <a:highlight>
                  <a:schemeClr val="lt1"/>
                </a:highlight>
              </a:rPr>
              <a:t>where</a:t>
            </a:r>
            <a:r>
              <a:rPr lang="tr-TR" sz="1450" dirty="0">
                <a:solidFill>
                  <a:srgbClr val="373A3C"/>
                </a:solidFill>
                <a:highlight>
                  <a:schemeClr val="lt1"/>
                </a:highlight>
              </a:rPr>
              <a:t> </a:t>
            </a:r>
            <a:r>
              <a:rPr lang="tr-TR" sz="1450" dirty="0" err="1">
                <a:solidFill>
                  <a:srgbClr val="373A3C"/>
                </a:solidFill>
                <a:highlight>
                  <a:schemeClr val="lt1"/>
                </a:highlight>
              </a:rPr>
              <a:t>you</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world</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can </a:t>
            </a:r>
            <a:r>
              <a:rPr lang="tr-TR" sz="1450" dirty="0" err="1">
                <a:solidFill>
                  <a:srgbClr val="373A3C"/>
                </a:solidFill>
                <a:highlight>
                  <a:schemeClr val="lt1"/>
                </a:highlight>
              </a:rPr>
              <a:t>encrypt</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data,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your</a:t>
            </a:r>
            <a:r>
              <a:rPr lang="tr-TR" sz="1450" dirty="0">
                <a:solidFill>
                  <a:srgbClr val="373A3C"/>
                </a:solidFill>
                <a:highlight>
                  <a:schemeClr val="lt1"/>
                </a:highlight>
              </a:rPr>
              <a:t> data is </a:t>
            </a:r>
            <a:r>
              <a:rPr lang="tr-TR" sz="1450" dirty="0" err="1">
                <a:solidFill>
                  <a:srgbClr val="373A3C"/>
                </a:solidFill>
                <a:highlight>
                  <a:schemeClr val="lt1"/>
                </a:highlight>
              </a:rPr>
              <a:t>unreadable</a:t>
            </a:r>
            <a:r>
              <a:rPr lang="tr-TR" sz="1450" dirty="0">
                <a:solidFill>
                  <a:srgbClr val="373A3C"/>
                </a:solidFill>
                <a:highlight>
                  <a:schemeClr val="lt1"/>
                </a:highlight>
              </a:rPr>
              <a:t> in transit.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lastly</a:t>
            </a:r>
            <a:r>
              <a:rPr lang="tr-TR" sz="1450" dirty="0">
                <a:solidFill>
                  <a:srgbClr val="373A3C"/>
                </a:solidFill>
                <a:highlight>
                  <a:schemeClr val="lt1"/>
                </a:highlight>
              </a:rPr>
              <a:t>, a </a:t>
            </a:r>
            <a:r>
              <a:rPr lang="tr-TR" sz="1450" dirty="0" err="1">
                <a:solidFill>
                  <a:srgbClr val="373A3C"/>
                </a:solidFill>
                <a:highlight>
                  <a:schemeClr val="lt1"/>
                </a:highlight>
              </a:rPr>
              <a:t>proxy</a:t>
            </a:r>
            <a:r>
              <a:rPr lang="tr-TR" sz="1450" dirty="0">
                <a:solidFill>
                  <a:srgbClr val="373A3C"/>
                </a:solidFill>
                <a:highlight>
                  <a:schemeClr val="lt1"/>
                </a:highlight>
              </a:rPr>
              <a:t> server can </a:t>
            </a:r>
            <a:r>
              <a:rPr lang="tr-TR" sz="1450" dirty="0" err="1">
                <a:solidFill>
                  <a:srgbClr val="373A3C"/>
                </a:solidFill>
                <a:highlight>
                  <a:schemeClr val="lt1"/>
                </a:highlight>
              </a:rPr>
              <a:t>block</a:t>
            </a:r>
            <a:r>
              <a:rPr lang="tr-TR" sz="1450" dirty="0">
                <a:solidFill>
                  <a:srgbClr val="373A3C"/>
                </a:solidFill>
                <a:highlight>
                  <a:schemeClr val="lt1"/>
                </a:highlight>
              </a:rPr>
              <a:t> </a:t>
            </a:r>
            <a:r>
              <a:rPr lang="tr-TR" sz="1450" dirty="0" err="1">
                <a:solidFill>
                  <a:srgbClr val="373A3C"/>
                </a:solidFill>
                <a:highlight>
                  <a:schemeClr val="lt1"/>
                </a:highlight>
              </a:rPr>
              <a:t>access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certain</a:t>
            </a:r>
            <a:r>
              <a:rPr lang="tr-TR" sz="1450" dirty="0">
                <a:solidFill>
                  <a:srgbClr val="373A3C"/>
                </a:solidFill>
                <a:highlight>
                  <a:schemeClr val="lt1"/>
                </a:highlight>
              </a:rPr>
              <a:t> web </a:t>
            </a:r>
            <a:r>
              <a:rPr lang="tr-TR" sz="1450" dirty="0" err="1">
                <a:solidFill>
                  <a:srgbClr val="373A3C"/>
                </a:solidFill>
                <a:highlight>
                  <a:schemeClr val="lt1"/>
                </a:highlight>
              </a:rPr>
              <a:t>pages</a:t>
            </a:r>
            <a:r>
              <a:rPr lang="tr-TR" sz="1450" dirty="0">
                <a:solidFill>
                  <a:srgbClr val="373A3C"/>
                </a:solidFill>
                <a:highlight>
                  <a:schemeClr val="lt1"/>
                </a:highlight>
              </a:rPr>
              <a:t>, </a:t>
            </a:r>
            <a:r>
              <a:rPr lang="tr-TR" sz="1450" dirty="0" err="1">
                <a:solidFill>
                  <a:srgbClr val="373A3C"/>
                </a:solidFill>
                <a:highlight>
                  <a:schemeClr val="lt1"/>
                </a:highlight>
              </a:rPr>
              <a:t>based</a:t>
            </a:r>
            <a:r>
              <a:rPr lang="tr-TR" sz="1450" dirty="0">
                <a:solidFill>
                  <a:srgbClr val="373A3C"/>
                </a:solidFill>
                <a:highlight>
                  <a:schemeClr val="lt1"/>
                </a:highlight>
              </a:rPr>
              <a:t> on IP </a:t>
            </a:r>
            <a:r>
              <a:rPr lang="tr-TR" sz="1450" dirty="0" err="1">
                <a:solidFill>
                  <a:srgbClr val="373A3C"/>
                </a:solidFill>
                <a:highlight>
                  <a:schemeClr val="lt1"/>
                </a:highlight>
              </a:rPr>
              <a:t>address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24493355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724493355e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tr-TR" sz="1450">
                <a:solidFill>
                  <a:srgbClr val="373A3C"/>
                </a:solidFill>
                <a:highlight>
                  <a:schemeClr val="lt1"/>
                </a:highlight>
              </a:rPr>
              <a:t>Network encryptors secure data travelling across today’s highly distributed computer network topologies. To protect data in motion – in real-time – requires a crypto management with extremely high performance and strong algorithms in order to avoid latency and synchronization problems.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Encryption allows you to create secure connections over insecure channels. Encrypting your network traffic provides two useful guarantees: privacy and authentication.</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0" algn="l" rtl="0">
              <a:lnSpc>
                <a:spcPct val="100000"/>
              </a:lnSpc>
              <a:spcBef>
                <a:spcPts val="0"/>
              </a:spcBef>
              <a:spcAft>
                <a:spcPts val="0"/>
              </a:spcAft>
              <a:buNone/>
            </a:pPr>
            <a:r>
              <a:rPr lang="tr-TR" sz="1450">
                <a:solidFill>
                  <a:srgbClr val="373A3C"/>
                </a:solidFill>
                <a:highlight>
                  <a:schemeClr val="lt1"/>
                </a:highlight>
              </a:rPr>
              <a:t>There are dedicated appliances that can perform encryption as well. The advantage of using these devices is that they normally provide more choice of encryption methods and stronger encryption options. They also offload the process from other devices like routers and servers, which is a good thing since the encryption/decryption process is very processor-intensive and interferes with other functions that those routers and servers might be performing.</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24493355e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724493355e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24493355e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724493355e_1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24493355e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724493355e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50">
                <a:solidFill>
                  <a:srgbClr val="373A3C"/>
                </a:solidFill>
                <a:highlight>
                  <a:schemeClr val="lt1"/>
                </a:highlight>
              </a:rPr>
              <a:t>A VPN concentrator is a type of networking device that provides secure creation of VPN connections and delivery of messages between VPN nodes.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It is a type of router device, built specifically for creating and managing VPN communication infrastructures.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 VPN concentrator primarily adds the capabilities of a VPN router by adding advanced data and network security to the communications. It has the ability to create and manage a large quantity of VPN tunnels.</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 VPN concentrator is typically used for creating site-to-site VPN architectures. It can:</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Establish and configure tunnels</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Authenticate users</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Assign tunnel/IP addresses to users</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Encrypt and decrypt data</a:t>
            </a:r>
            <a:endParaRPr sz="1450">
              <a:solidFill>
                <a:srgbClr val="373A3C"/>
              </a:solidFill>
              <a:highlight>
                <a:schemeClr val="lt1"/>
              </a:highlight>
            </a:endParaRPr>
          </a:p>
          <a:p>
            <a:pPr marL="0" lvl="0" indent="0" algn="l" rtl="0">
              <a:lnSpc>
                <a:spcPct val="100000"/>
              </a:lnSpc>
              <a:spcBef>
                <a:spcPts val="0"/>
              </a:spcBef>
              <a:spcAft>
                <a:spcPts val="0"/>
              </a:spcAft>
              <a:buNone/>
            </a:pPr>
            <a:r>
              <a:rPr lang="tr-TR" sz="1450">
                <a:solidFill>
                  <a:srgbClr val="373A3C"/>
                </a:solidFill>
                <a:highlight>
                  <a:schemeClr val="lt1"/>
                </a:highlight>
              </a:rPr>
              <a:t>Ensure end-to-end delivery of data</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a:t>
            </a:r>
            <a:r>
              <a:rPr lang="tr-TR" sz="1450" b="1">
                <a:solidFill>
                  <a:srgbClr val="373A3C"/>
                </a:solidFill>
                <a:highlight>
                  <a:schemeClr val="lt1"/>
                </a:highlight>
              </a:rPr>
              <a:t> network interface controller</a:t>
            </a:r>
            <a:r>
              <a:rPr lang="tr-TR" sz="1450">
                <a:solidFill>
                  <a:srgbClr val="373A3C"/>
                </a:solidFill>
                <a:highlight>
                  <a:schemeClr val="lt1"/>
                </a:highlight>
              </a:rPr>
              <a:t> (</a:t>
            </a:r>
            <a:r>
              <a:rPr lang="tr-TR" sz="1450" b="1">
                <a:solidFill>
                  <a:srgbClr val="373A3C"/>
                </a:solidFill>
                <a:highlight>
                  <a:schemeClr val="lt1"/>
                </a:highlight>
              </a:rPr>
              <a:t>NIC</a:t>
            </a:r>
            <a:r>
              <a:rPr lang="tr-TR" sz="1450">
                <a:solidFill>
                  <a:srgbClr val="373A3C"/>
                </a:solidFill>
                <a:highlight>
                  <a:schemeClr val="lt1"/>
                </a:highlight>
              </a:rPr>
              <a:t>, also known as a </a:t>
            </a:r>
            <a:r>
              <a:rPr lang="tr-TR" sz="1450" b="1">
                <a:solidFill>
                  <a:srgbClr val="373A3C"/>
                </a:solidFill>
                <a:highlight>
                  <a:schemeClr val="lt1"/>
                </a:highlight>
              </a:rPr>
              <a:t>network interface card</a:t>
            </a:r>
            <a:r>
              <a:rPr lang="tr-TR" sz="1450">
                <a:solidFill>
                  <a:srgbClr val="373A3C"/>
                </a:solidFill>
                <a:highlight>
                  <a:schemeClr val="lt1"/>
                </a:highlight>
              </a:rPr>
              <a:t>, </a:t>
            </a:r>
            <a:r>
              <a:rPr lang="tr-TR" sz="1450" b="1">
                <a:solidFill>
                  <a:srgbClr val="373A3C"/>
                </a:solidFill>
                <a:highlight>
                  <a:schemeClr val="lt1"/>
                </a:highlight>
              </a:rPr>
              <a:t>network adapter</a:t>
            </a:r>
            <a:r>
              <a:rPr lang="tr-TR" sz="1450">
                <a:solidFill>
                  <a:srgbClr val="373A3C"/>
                </a:solidFill>
                <a:highlight>
                  <a:schemeClr val="lt1"/>
                </a:highlight>
              </a:rPr>
              <a:t>, </a:t>
            </a:r>
            <a:r>
              <a:rPr lang="tr-TR" sz="1450" b="1">
                <a:solidFill>
                  <a:srgbClr val="373A3C"/>
                </a:solidFill>
                <a:highlight>
                  <a:schemeClr val="lt1"/>
                </a:highlight>
              </a:rPr>
              <a:t>LAN adapter</a:t>
            </a:r>
            <a:r>
              <a:rPr lang="tr-TR" sz="1450">
                <a:solidFill>
                  <a:srgbClr val="373A3C"/>
                </a:solidFill>
                <a:highlight>
                  <a:schemeClr val="lt1"/>
                </a:highlight>
              </a:rPr>
              <a:t> or </a:t>
            </a:r>
            <a:r>
              <a:rPr lang="tr-TR" sz="1450" b="1">
                <a:solidFill>
                  <a:srgbClr val="373A3C"/>
                </a:solidFill>
                <a:highlight>
                  <a:schemeClr val="lt1"/>
                </a:highlight>
              </a:rPr>
              <a:t>physical network interface</a:t>
            </a:r>
            <a:r>
              <a:rPr lang="tr-TR" sz="1450">
                <a:solidFill>
                  <a:srgbClr val="373A3C"/>
                </a:solidFill>
                <a:highlight>
                  <a:schemeClr val="lt1"/>
                </a:highlight>
              </a:rPr>
              <a:t>, and by similar terms) is a computer hardware component that connects a computer to a computer network.</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Early network interface controllers were commonly implemented on expansion cards that plugged into a computer bus. The low cost and ubiquity of the Ethernet standard means that most newer computers have a network interface built into the motherboard.</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240949e6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7240949e69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network hub is a node that broadcasts data to every computer or Ethernet-based device connected to it. A hub is less sophisticated than a switch, the latter of which can isolate data transmissions to specific devices.</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Network hubs are best suited for small, simple local area network (LAN) environments. Hubs cannot provide routing capabilities or other advanced network services. Because they operate by forwarding packets across all ports indiscriminately, network hubs are sometimes referred to as "dumb switches."</a:t>
            </a:r>
            <a:endParaRPr sz="1450">
              <a:solidFill>
                <a:srgbClr val="373A3C"/>
              </a:solidFill>
              <a:highlight>
                <a:schemeClr val="lt1"/>
              </a:highlight>
            </a:endParaRPr>
          </a:p>
          <a:p>
            <a:pPr marL="0" lvl="0" indent="0" algn="l" rtl="0">
              <a:spcBef>
                <a:spcPts val="0"/>
              </a:spcBef>
              <a:spcAft>
                <a:spcPts val="0"/>
              </a:spcAft>
              <a:buNone/>
            </a:pPr>
            <a:endParaRPr sz="145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Today, hubs are considered obsolete and switches are commonly used instead. Hubs have numerous disadvantages. They are not aware of the traffic that passes through them. They create only one large collision domain. A hub typically operates in half-duplex. There is also a security issue with hubs since the traffic is forwarded to all ports (except the source port), which makes it possible to capture all traffic on a network with a network sniffer!</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247b684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7247b6848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Like hubs, a switch is used to connect multiple hosts together, but it has many advantages over a hub. A switch is an OSI Layer 2 device, which means that it can inspect received traffic and make forwarding decisions. Each port on a switch is a separate collision domain and can run in a full-duplex mode.</a:t>
            </a:r>
            <a:endParaRPr sz="1450">
              <a:solidFill>
                <a:srgbClr val="373A3C"/>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240949e6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7240949e69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373A3C"/>
              </a:buClr>
              <a:buSzPts val="1450"/>
              <a:buChar char="●"/>
            </a:pPr>
            <a:r>
              <a:rPr lang="tr-TR" sz="1450">
                <a:solidFill>
                  <a:srgbClr val="373A3C"/>
                </a:solidFill>
                <a:highlight>
                  <a:schemeClr val="lt1"/>
                </a:highlight>
              </a:rPr>
              <a:t>A network bridge is a device that divides a network into segments. Each segment represent a separate collision domain, so the number of collisions on the network is reduced. Each collision domain has its own separate bandwidth, so a bridge also improves the network performance.</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bridge works at the Data link layer (Layer 2) of the OSI model. It inspects incoming traffic and decide whether to forward it or filter it. Each incoming Ethernet frame is inspected for destination MAC address. If the bridge determines that the destination host is on another segment of the network, it forwards the frame to that segment.</a:t>
            </a:r>
            <a:endParaRPr sz="145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247b6848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7247b6848b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A router is a network device used to connect many, sometimes disparate, network segments together, combining them into what we call an internetwork. A well-configured router can make intelligent decisions about the best way to get network data to its destination. It gathers the information it needs to make these decisions based on a network’s particular performance data. As routers use IP addresses to make forwarding decisions, they are considered Layer 3 devices.</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247b6848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7247b6848b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prevent unauthorized access to or from a private network. Firewalls can enhance the security of computers in a LAN.</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are used to protect a network's data and resources from outside access and threats. A Firewall is used as a barrier between an internal network of an organization and another network (may be public internet or another network of the same organization).</a:t>
            </a:r>
            <a:endParaRPr sz="1450">
              <a:solidFill>
                <a:srgbClr val="373A3C"/>
              </a:solidFill>
              <a:highlight>
                <a:schemeClr val="lt1"/>
              </a:highlight>
            </a:endParaRPr>
          </a:p>
          <a:p>
            <a:pPr marL="45720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Since the primary function of a Firewall is to protect a network's data and resources from outside threats, they are usually placed at the end point of a network.</a:t>
            </a:r>
            <a:endParaRPr sz="1450">
              <a:solidFill>
                <a:srgbClr val="373A3C"/>
              </a:solidFill>
              <a:highlight>
                <a:schemeClr val="lt1"/>
              </a:highlight>
            </a:endParaRPr>
          </a:p>
          <a:p>
            <a:pPr marL="0" lvl="0" indent="0" algn="l" rtl="0">
              <a:lnSpc>
                <a:spcPct val="100000"/>
              </a:lnSpc>
              <a:spcBef>
                <a:spcPts val="0"/>
              </a:spcBef>
              <a:spcAft>
                <a:spcPts val="0"/>
              </a:spcAft>
              <a:buNone/>
            </a:pPr>
            <a:endParaRPr sz="145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can either be software or hardware, though it’s best to have both. A software firewall is a program installed on each computer and regulates traffic through port numbers and applications, while a physical firewall is a piece of equipment installed between your network and gateway. </a:t>
            </a:r>
            <a:endParaRPr sz="145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pSp>
        <p:nvGrpSpPr>
          <p:cNvPr id="51" name="Google Shape;51;p8"/>
          <p:cNvGrpSpPr/>
          <p:nvPr/>
        </p:nvGrpSpPr>
        <p:grpSpPr>
          <a:xfrm>
            <a:off x="5122427" y="66800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0" name="Google Shape;160;p8"/>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8"/>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8"/>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8"/>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8"/>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8"/>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8"/>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8"/>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8"/>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8"/>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8"/>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8"/>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8"/>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8"/>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8"/>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8"/>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8"/>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8"/>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8"/>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8"/>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8"/>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8"/>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8"/>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8"/>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8"/>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8"/>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8"/>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8"/>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8"/>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8"/>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8"/>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1" name="Google Shape;241;p8"/>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8"/>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8"/>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8"/>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8"/>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8"/>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8"/>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8"/>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8"/>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8"/>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8"/>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8"/>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8"/>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8"/>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8"/>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8"/>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8"/>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8"/>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8"/>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8"/>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8"/>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8"/>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8"/>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8"/>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8"/>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8"/>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8"/>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8"/>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8"/>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8"/>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8"/>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8"/>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8"/>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8"/>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7" name="Google Shape;277;p8"/>
            <p:cNvGrpSpPr/>
            <p:nvPr/>
          </p:nvGrpSpPr>
          <p:grpSpPr>
            <a:xfrm>
              <a:off x="6544681" y="927100"/>
              <a:ext cx="264550" cy="200503"/>
              <a:chOff x="6621095" y="1452181"/>
              <a:chExt cx="330893" cy="250785"/>
            </a:xfrm>
          </p:grpSpPr>
          <p:sp>
            <p:nvSpPr>
              <p:cNvPr id="278" name="Google Shape;278;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3" name="Google Shape;283;p8"/>
            <p:cNvGrpSpPr/>
            <p:nvPr/>
          </p:nvGrpSpPr>
          <p:grpSpPr>
            <a:xfrm>
              <a:off x="7210360" y="1314224"/>
              <a:ext cx="264550" cy="200503"/>
              <a:chOff x="6621095" y="1452181"/>
              <a:chExt cx="330893" cy="250785"/>
            </a:xfrm>
          </p:grpSpPr>
          <p:sp>
            <p:nvSpPr>
              <p:cNvPr id="284" name="Google Shape;284;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9" name="Google Shape;289;p8"/>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8"/>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1" name="Google Shape;291;p8"/>
            <p:cNvGrpSpPr/>
            <p:nvPr/>
          </p:nvGrpSpPr>
          <p:grpSpPr>
            <a:xfrm flipH="1">
              <a:off x="8183211" y="2407472"/>
              <a:ext cx="780359" cy="1195999"/>
              <a:chOff x="3975528" y="3303922"/>
              <a:chExt cx="780359" cy="1195999"/>
            </a:xfrm>
          </p:grpSpPr>
          <p:sp>
            <p:nvSpPr>
              <p:cNvPr id="292" name="Google Shape;292;p8"/>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8" name="Google Shape;318;p8"/>
              <p:cNvGrpSpPr/>
              <p:nvPr/>
            </p:nvGrpSpPr>
            <p:grpSpPr>
              <a:xfrm flipH="1">
                <a:off x="4321769" y="3621401"/>
                <a:ext cx="239005" cy="181217"/>
                <a:chOff x="6621095" y="1452181"/>
                <a:chExt cx="330893" cy="250785"/>
              </a:xfrm>
            </p:grpSpPr>
            <p:sp>
              <p:nvSpPr>
                <p:cNvPr id="319" name="Google Shape;319;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26" name="Google Shape;326;p8"/>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tr-TR" sz="3600">
                <a:solidFill>
                  <a:srgbClr val="741B47"/>
                </a:solidFill>
                <a:latin typeface="Raleway Medium"/>
                <a:ea typeface="Raleway Medium"/>
                <a:cs typeface="Raleway Medium"/>
                <a:sym typeface="Raleway Medium"/>
              </a:rPr>
              <a:t>Networking Devices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399" name="Google Shape;399;p17"/>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400" name="Google Shape;400;p17"/>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dirty="0">
                <a:latin typeface="Raleway"/>
                <a:ea typeface="Raleway"/>
                <a:cs typeface="Raleway"/>
                <a:sym typeface="Raleway"/>
              </a:rPr>
              <a:t>IDS/IPS</a:t>
            </a:r>
            <a:endParaRPr sz="2200" b="1"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Intrusion</a:t>
            </a:r>
            <a:r>
              <a:rPr lang="tr-TR" sz="2200" dirty="0">
                <a:latin typeface="Raleway"/>
                <a:ea typeface="Raleway"/>
                <a:cs typeface="Raleway"/>
                <a:sym typeface="Raleway"/>
              </a:rPr>
              <a:t> </a:t>
            </a:r>
            <a:r>
              <a:rPr lang="tr-TR" sz="2200" dirty="0" err="1">
                <a:latin typeface="Raleway"/>
                <a:ea typeface="Raleway"/>
                <a:cs typeface="Raleway"/>
                <a:sym typeface="Raleway"/>
              </a:rPr>
              <a:t>Detection</a:t>
            </a:r>
            <a:r>
              <a:rPr lang="tr-TR" sz="2200" dirty="0">
                <a:latin typeface="Raleway"/>
                <a:ea typeface="Raleway"/>
                <a:cs typeface="Raleway"/>
                <a:sym typeface="Raleway"/>
              </a:rPr>
              <a:t> </a:t>
            </a:r>
            <a:r>
              <a:rPr lang="tr-TR" sz="2200" dirty="0" err="1">
                <a:latin typeface="Raleway"/>
                <a:ea typeface="Raleway"/>
                <a:cs typeface="Raleway"/>
                <a:sym typeface="Raleway"/>
              </a:rPr>
              <a:t>System</a:t>
            </a:r>
            <a:r>
              <a:rPr lang="tr-TR" sz="2200" dirty="0">
                <a:latin typeface="Raleway"/>
                <a:ea typeface="Raleway"/>
                <a:cs typeface="Raleway"/>
                <a:sym typeface="Raleway"/>
              </a:rPr>
              <a:t> (IDS) </a:t>
            </a:r>
            <a:r>
              <a:rPr lang="tr-TR" sz="2200" dirty="0" err="1">
                <a:latin typeface="Raleway"/>
                <a:ea typeface="Raleway"/>
                <a:cs typeface="Raleway"/>
                <a:sym typeface="Raleway"/>
              </a:rPr>
              <a:t>monitors</a:t>
            </a:r>
            <a:r>
              <a:rPr lang="tr-TR" sz="2200" dirty="0">
                <a:latin typeface="Raleway"/>
                <a:ea typeface="Raleway"/>
                <a:cs typeface="Raleway"/>
                <a:sym typeface="Raleway"/>
              </a:rPr>
              <a:t> </a:t>
            </a:r>
            <a:r>
              <a:rPr lang="tr-TR" sz="2200" dirty="0" err="1">
                <a:latin typeface="Raleway"/>
                <a:ea typeface="Raleway"/>
                <a:cs typeface="Raleway"/>
                <a:sym typeface="Raleway"/>
              </a:rPr>
              <a:t>traffic</a:t>
            </a:r>
            <a:r>
              <a:rPr lang="tr-TR" sz="2200" dirty="0">
                <a:latin typeface="Raleway"/>
                <a:ea typeface="Raleway"/>
                <a:cs typeface="Raleway"/>
                <a:sym typeface="Raleway"/>
              </a:rPr>
              <a:t> </a:t>
            </a:r>
            <a:r>
              <a:rPr lang="tr-TR" sz="2200" dirty="0" err="1">
                <a:latin typeface="Raleway"/>
                <a:ea typeface="Raleway"/>
                <a:cs typeface="Raleway"/>
                <a:sym typeface="Raleway"/>
              </a:rPr>
              <a:t>and</a:t>
            </a:r>
            <a:r>
              <a:rPr lang="tr-TR" sz="2200" dirty="0">
                <a:latin typeface="Raleway"/>
                <a:ea typeface="Raleway"/>
                <a:cs typeface="Raleway"/>
                <a:sym typeface="Raleway"/>
              </a:rPr>
              <a:t> </a:t>
            </a:r>
            <a:r>
              <a:rPr lang="tr-TR" sz="2200" dirty="0" err="1">
                <a:latin typeface="Raleway"/>
                <a:ea typeface="Raleway"/>
                <a:cs typeface="Raleway"/>
                <a:sym typeface="Raleway"/>
              </a:rPr>
              <a:t>report</a:t>
            </a:r>
            <a:r>
              <a:rPr lang="tr-TR" sz="2200" dirty="0">
                <a:latin typeface="Raleway"/>
                <a:ea typeface="Raleway"/>
                <a:cs typeface="Raleway"/>
                <a:sym typeface="Raleway"/>
              </a:rPr>
              <a:t> </a:t>
            </a:r>
            <a:r>
              <a:rPr lang="tr-TR" sz="2200" dirty="0" err="1">
                <a:latin typeface="Raleway"/>
                <a:ea typeface="Raleway"/>
                <a:cs typeface="Raleway"/>
                <a:sym typeface="Raleway"/>
              </a:rPr>
              <a:t>malicious</a:t>
            </a:r>
            <a:r>
              <a:rPr lang="tr-TR" sz="2200" dirty="0">
                <a:latin typeface="Raleway"/>
                <a:ea typeface="Raleway"/>
                <a:cs typeface="Raleway"/>
                <a:sym typeface="Raleway"/>
              </a:rPr>
              <a:t> </a:t>
            </a:r>
            <a:r>
              <a:rPr lang="tr-TR" sz="2200" dirty="0" err="1">
                <a:latin typeface="Raleway"/>
                <a:ea typeface="Raleway"/>
                <a:cs typeface="Raleway"/>
                <a:sym typeface="Raleway"/>
              </a:rPr>
              <a:t>activities</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Intrusion</a:t>
            </a:r>
            <a:r>
              <a:rPr lang="tr-TR" sz="2200" dirty="0">
                <a:latin typeface="Raleway"/>
                <a:ea typeface="Raleway"/>
                <a:cs typeface="Raleway"/>
                <a:sym typeface="Raleway"/>
              </a:rPr>
              <a:t> </a:t>
            </a:r>
            <a:r>
              <a:rPr lang="tr-TR" sz="2200" dirty="0" err="1">
                <a:latin typeface="Raleway"/>
                <a:ea typeface="Raleway"/>
                <a:cs typeface="Raleway"/>
                <a:sym typeface="Raleway"/>
              </a:rPr>
              <a:t>Prevention</a:t>
            </a:r>
            <a:r>
              <a:rPr lang="tr-TR" sz="2200" dirty="0">
                <a:latin typeface="Raleway"/>
                <a:ea typeface="Raleway"/>
                <a:cs typeface="Raleway"/>
                <a:sym typeface="Raleway"/>
              </a:rPr>
              <a:t> </a:t>
            </a:r>
            <a:r>
              <a:rPr lang="tr-TR" sz="2200" dirty="0" err="1">
                <a:latin typeface="Raleway"/>
                <a:ea typeface="Raleway"/>
                <a:cs typeface="Raleway"/>
                <a:sym typeface="Raleway"/>
              </a:rPr>
              <a:t>System</a:t>
            </a:r>
            <a:r>
              <a:rPr lang="tr-TR" sz="2200" dirty="0">
                <a:latin typeface="Raleway"/>
                <a:ea typeface="Raleway"/>
                <a:cs typeface="Raleway"/>
                <a:sym typeface="Raleway"/>
              </a:rPr>
              <a:t> (IPS) </a:t>
            </a:r>
            <a:r>
              <a:rPr lang="tr-TR" sz="2200" dirty="0" err="1">
                <a:latin typeface="Raleway"/>
                <a:ea typeface="Raleway"/>
                <a:cs typeface="Raleway"/>
                <a:sym typeface="Raleway"/>
              </a:rPr>
              <a:t>stops</a:t>
            </a:r>
            <a:r>
              <a:rPr lang="tr-TR" sz="2200" dirty="0">
                <a:latin typeface="Raleway"/>
                <a:ea typeface="Raleway"/>
                <a:cs typeface="Raleway"/>
                <a:sym typeface="Raleway"/>
              </a:rPr>
              <a:t> </a:t>
            </a:r>
            <a:r>
              <a:rPr lang="tr-TR" sz="2200" dirty="0" err="1">
                <a:latin typeface="Raleway"/>
                <a:ea typeface="Raleway"/>
                <a:cs typeface="Raleway"/>
                <a:sym typeface="Raleway"/>
              </a:rPr>
              <a:t>threats</a:t>
            </a:r>
            <a:r>
              <a:rPr lang="tr-TR" sz="2200" dirty="0">
                <a:latin typeface="Raleway"/>
                <a:ea typeface="Raleway"/>
                <a:cs typeface="Raleway"/>
                <a:sym typeface="Raleway"/>
              </a:rPr>
              <a:t> in </a:t>
            </a:r>
            <a:r>
              <a:rPr lang="tr-TR" sz="2200" dirty="0" err="1">
                <a:latin typeface="Raleway"/>
                <a:ea typeface="Raleway"/>
                <a:cs typeface="Raleway"/>
                <a:sym typeface="Raleway"/>
              </a:rPr>
              <a:t>real</a:t>
            </a:r>
            <a:r>
              <a:rPr lang="tr-TR" sz="2200" dirty="0">
                <a:latin typeface="Raleway"/>
                <a:ea typeface="Raleway"/>
                <a:cs typeface="Raleway"/>
                <a:sym typeface="Raleway"/>
              </a:rPr>
              <a:t>-time as they </a:t>
            </a:r>
            <a:r>
              <a:rPr lang="tr-TR" sz="2200" dirty="0" err="1">
                <a:latin typeface="Raleway"/>
                <a:ea typeface="Raleway"/>
                <a:cs typeface="Raleway"/>
                <a:sym typeface="Raleway"/>
              </a:rPr>
              <a:t>occur</a:t>
            </a:r>
            <a:endParaRPr sz="2200" i="1" dirty="0">
              <a:latin typeface="Raleway"/>
              <a:ea typeface="Raleway"/>
              <a:cs typeface="Raleway"/>
              <a:sym typeface="Raleway"/>
            </a:endParaRPr>
          </a:p>
        </p:txBody>
      </p:sp>
      <p:pic>
        <p:nvPicPr>
          <p:cNvPr id="401" name="Google Shape;401;p17" descr="IDS VS IPS: What's The Main Difference? | PurpleSec"/>
          <p:cNvPicPr preferRelativeResize="0"/>
          <p:nvPr/>
        </p:nvPicPr>
        <p:blipFill>
          <a:blip r:embed="rId3">
            <a:alphaModFix/>
          </a:blip>
          <a:stretch>
            <a:fillRect/>
          </a:stretch>
        </p:blipFill>
        <p:spPr>
          <a:xfrm>
            <a:off x="2169550" y="2424975"/>
            <a:ext cx="4832950" cy="2718525"/>
          </a:xfrm>
          <a:prstGeom prst="rect">
            <a:avLst/>
          </a:prstGeom>
          <a:noFill/>
          <a:ln>
            <a:noFill/>
          </a:ln>
        </p:spPr>
      </p:pic>
      <p:cxnSp>
        <p:nvCxnSpPr>
          <p:cNvPr id="402" name="Google Shape;402;p17"/>
          <p:cNvCxnSpPr/>
          <p:nvPr/>
        </p:nvCxnSpPr>
        <p:spPr>
          <a:xfrm rot="10800000" flipH="1">
            <a:off x="1517775" y="4102475"/>
            <a:ext cx="843600" cy="297000"/>
          </a:xfrm>
          <a:prstGeom prst="straightConnector1">
            <a:avLst/>
          </a:prstGeom>
          <a:noFill/>
          <a:ln w="38100" cap="flat" cmpd="sng">
            <a:solidFill>
              <a:srgbClr val="FF0000"/>
            </a:solidFill>
            <a:prstDash val="solid"/>
            <a:round/>
            <a:headEnd type="none" w="med" len="med"/>
            <a:tailEnd type="triangle" w="med" len="med"/>
          </a:ln>
        </p:spPr>
      </p:cxnSp>
      <p:cxnSp>
        <p:nvCxnSpPr>
          <p:cNvPr id="403" name="Google Shape;403;p17"/>
          <p:cNvCxnSpPr/>
          <p:nvPr/>
        </p:nvCxnSpPr>
        <p:spPr>
          <a:xfrm flipH="1">
            <a:off x="6176600" y="3813850"/>
            <a:ext cx="749700" cy="489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8"/>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Other Specialized Devices</a:t>
            </a:r>
            <a:endParaRPr>
              <a:solidFill>
                <a:srgbClr val="409CD1"/>
              </a:solidFill>
            </a:endParaRPr>
          </a:p>
        </p:txBody>
      </p:sp>
      <p:sp>
        <p:nvSpPr>
          <p:cNvPr id="409" name="Google Shape;409;p1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10" name="Google Shape;410;p18"/>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16" name="Google Shape;416;p19"/>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17" name="Google Shape;417;p19"/>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Load Balancer</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Distributes client requests or network load efficiently across multiple servers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Ensures high availability and reliability by sending requests only to servers that are online</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Provides the flexibility to</a:t>
            </a:r>
            <a:endParaRPr sz="2200">
              <a:latin typeface="Raleway"/>
              <a:ea typeface="Raleway"/>
              <a:cs typeface="Raleway"/>
              <a:sym typeface="Raleway"/>
            </a:endParaRPr>
          </a:p>
          <a:p>
            <a:pPr marL="457200" lvl="0" indent="0" algn="l" rtl="0">
              <a:spcBef>
                <a:spcPts val="0"/>
              </a:spcBef>
              <a:spcAft>
                <a:spcPts val="0"/>
              </a:spcAft>
              <a:buNone/>
            </a:pPr>
            <a:r>
              <a:rPr lang="tr-TR" sz="2200">
                <a:latin typeface="Raleway"/>
                <a:ea typeface="Raleway"/>
                <a:cs typeface="Raleway"/>
                <a:sym typeface="Raleway"/>
              </a:rPr>
              <a:t>add or subtract servers</a:t>
            </a:r>
            <a:endParaRPr sz="2200">
              <a:latin typeface="Raleway"/>
              <a:ea typeface="Raleway"/>
              <a:cs typeface="Raleway"/>
              <a:sym typeface="Raleway"/>
            </a:endParaRPr>
          </a:p>
          <a:p>
            <a:pPr marL="457200" lvl="0" indent="0" algn="l" rtl="0">
              <a:spcBef>
                <a:spcPts val="0"/>
              </a:spcBef>
              <a:spcAft>
                <a:spcPts val="0"/>
              </a:spcAft>
              <a:buNone/>
            </a:pPr>
            <a:r>
              <a:rPr lang="tr-TR" sz="2200">
                <a:latin typeface="Raleway"/>
                <a:ea typeface="Raleway"/>
                <a:cs typeface="Raleway"/>
                <a:sym typeface="Raleway"/>
              </a:rPr>
              <a:t>as demand dictates</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pic>
        <p:nvPicPr>
          <p:cNvPr id="418" name="Google Shape;418;p19" descr="load balancing diagram"/>
          <p:cNvPicPr preferRelativeResize="0"/>
          <p:nvPr/>
        </p:nvPicPr>
        <p:blipFill>
          <a:blip r:embed="rId3">
            <a:alphaModFix/>
          </a:blip>
          <a:stretch>
            <a:fillRect/>
          </a:stretch>
        </p:blipFill>
        <p:spPr>
          <a:xfrm>
            <a:off x="4380275" y="2730002"/>
            <a:ext cx="4763724" cy="241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424" name="Google Shape;424;p20"/>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25" name="Google Shape;425;p20"/>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Domain Name Service (DNS) Server</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Finds the IP addresses of hostnames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Computers use IP addresses, humans use names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Easier to remember </a:t>
            </a:r>
            <a:r>
              <a:rPr lang="tr-TR" sz="2200">
                <a:highlight>
                  <a:srgbClr val="EA9999"/>
                </a:highlight>
              </a:rPr>
              <a:t>www.clarusway.com</a:t>
            </a:r>
            <a:r>
              <a:rPr lang="tr-TR" sz="2200">
                <a:latin typeface="Raleway"/>
                <a:ea typeface="Raleway"/>
                <a:cs typeface="Raleway"/>
                <a:sym typeface="Raleway"/>
              </a:rPr>
              <a:t> than </a:t>
            </a:r>
            <a:r>
              <a:rPr lang="tr-TR" sz="2200">
                <a:highlight>
                  <a:srgbClr val="EA9999"/>
                </a:highlight>
              </a:rPr>
              <a:t>13.35.253.82</a:t>
            </a:r>
            <a:r>
              <a:rPr lang="tr-TR" sz="2200">
                <a:latin typeface="Raleway"/>
                <a:ea typeface="Raleway"/>
                <a:cs typeface="Raleway"/>
                <a:sym typeface="Raleway"/>
              </a:rPr>
              <a:t> </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There are thousands of DNS servers </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Managed and controlled by </a:t>
            </a:r>
            <a:r>
              <a:rPr lang="tr-TR" sz="2200" i="1">
                <a:latin typeface="Raleway"/>
                <a:ea typeface="Raleway"/>
                <a:cs typeface="Raleway"/>
                <a:sym typeface="Raleway"/>
              </a:rPr>
              <a:t>The Internet Assigned Numbers Authority (IANA)</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IANA is operated by </a:t>
            </a:r>
            <a:r>
              <a:rPr lang="tr-TR" sz="2200" i="1">
                <a:latin typeface="Raleway"/>
                <a:ea typeface="Raleway"/>
                <a:cs typeface="Raleway"/>
                <a:sym typeface="Raleway"/>
              </a:rPr>
              <a:t>the Internet Corporation for Assigned Names and Numbers (ICANN)</a:t>
            </a:r>
            <a:endParaRPr sz="2200" i="1">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31" name="Google Shape;431;p2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32" name="Google Shape;432;p21"/>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Domain Name Service (DNS) Server</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.com</a:t>
            </a:r>
            <a:r>
              <a:rPr lang="tr-TR" sz="2200">
                <a:latin typeface="Raleway"/>
                <a:ea typeface="Raleway"/>
                <a:cs typeface="Raleway"/>
                <a:sym typeface="Raleway"/>
              </a:rPr>
              <a:t> A commercial organization</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.edu</a:t>
            </a:r>
            <a:r>
              <a:rPr lang="tr-TR" sz="2200">
                <a:latin typeface="Raleway"/>
                <a:ea typeface="Raleway"/>
                <a:cs typeface="Raleway"/>
                <a:sym typeface="Raleway"/>
              </a:rPr>
              <a:t> An educational establishment, such as a university</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.gov </a:t>
            </a:r>
            <a:r>
              <a:rPr lang="tr-TR" sz="2200">
                <a:latin typeface="Raleway"/>
                <a:ea typeface="Raleway"/>
                <a:cs typeface="Raleway"/>
                <a:sym typeface="Raleway"/>
              </a:rPr>
              <a:t>A branch of the U.S. government</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.int</a:t>
            </a:r>
            <a:r>
              <a:rPr lang="tr-TR" sz="2200">
                <a:latin typeface="Raleway"/>
                <a:ea typeface="Raleway"/>
                <a:cs typeface="Raleway"/>
                <a:sym typeface="Raleway"/>
              </a:rPr>
              <a:t> An international organization, such as NATO or the United Nations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.mil</a:t>
            </a:r>
            <a:r>
              <a:rPr lang="tr-TR" sz="2200">
                <a:latin typeface="Raleway"/>
                <a:ea typeface="Raleway"/>
                <a:cs typeface="Raleway"/>
                <a:sym typeface="Raleway"/>
              </a:rPr>
              <a:t> A branch of the U.S. military</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.net</a:t>
            </a:r>
            <a:r>
              <a:rPr lang="tr-TR" sz="2200">
                <a:latin typeface="Raleway"/>
                <a:ea typeface="Raleway"/>
                <a:cs typeface="Raleway"/>
                <a:sym typeface="Raleway"/>
              </a:rPr>
              <a:t> A network organization</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b="1">
                <a:solidFill>
                  <a:srgbClr val="FF0000"/>
                </a:solidFill>
                <a:latin typeface="Raleway"/>
                <a:ea typeface="Raleway"/>
                <a:cs typeface="Raleway"/>
                <a:sym typeface="Raleway"/>
              </a:rPr>
              <a:t>.org</a:t>
            </a:r>
            <a:r>
              <a:rPr lang="tr-TR" sz="2200">
                <a:latin typeface="Raleway"/>
                <a:ea typeface="Raleway"/>
                <a:cs typeface="Raleway"/>
                <a:sym typeface="Raleway"/>
              </a:rPr>
              <a:t> A nonprofit organization</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Some DNS names end with country name like:</a:t>
            </a:r>
            <a:endParaRPr sz="2200">
              <a:latin typeface="Raleway"/>
              <a:ea typeface="Raleway"/>
              <a:cs typeface="Raleway"/>
              <a:sym typeface="Raleway"/>
            </a:endParaRPr>
          </a:p>
          <a:p>
            <a:pPr marL="457200" lvl="0" indent="0" algn="l" rtl="0">
              <a:spcBef>
                <a:spcPts val="0"/>
              </a:spcBef>
              <a:spcAft>
                <a:spcPts val="0"/>
              </a:spcAft>
              <a:buNone/>
            </a:pPr>
            <a:r>
              <a:rPr lang="tr-TR" sz="2200" b="1">
                <a:solidFill>
                  <a:srgbClr val="FF0000"/>
                </a:solidFill>
                <a:latin typeface="Raleway"/>
                <a:ea typeface="Raleway"/>
                <a:cs typeface="Raleway"/>
                <a:sym typeface="Raleway"/>
              </a:rPr>
              <a:t>.jp </a:t>
            </a:r>
            <a:r>
              <a:rPr lang="tr-TR" sz="2200">
                <a:latin typeface="Raleway"/>
                <a:ea typeface="Raleway"/>
                <a:cs typeface="Raleway"/>
                <a:sym typeface="Raleway"/>
              </a:rPr>
              <a:t>(Japan)		</a:t>
            </a:r>
            <a:r>
              <a:rPr lang="tr-TR" sz="2200" b="1">
                <a:solidFill>
                  <a:srgbClr val="FF0000"/>
                </a:solidFill>
                <a:latin typeface="Raleway"/>
                <a:ea typeface="Raleway"/>
                <a:cs typeface="Raleway"/>
                <a:sym typeface="Raleway"/>
              </a:rPr>
              <a:t>.ca</a:t>
            </a:r>
            <a:r>
              <a:rPr lang="tr-TR" sz="2200" b="1">
                <a:latin typeface="Raleway"/>
                <a:ea typeface="Raleway"/>
                <a:cs typeface="Raleway"/>
                <a:sym typeface="Raleway"/>
              </a:rPr>
              <a:t> </a:t>
            </a:r>
            <a:r>
              <a:rPr lang="tr-TR" sz="2200">
                <a:latin typeface="Raleway"/>
                <a:ea typeface="Raleway"/>
                <a:cs typeface="Raleway"/>
                <a:sym typeface="Raleway"/>
              </a:rPr>
              <a:t>(Canada)		</a:t>
            </a:r>
            <a:r>
              <a:rPr lang="tr-TR" sz="2200" b="1">
                <a:solidFill>
                  <a:srgbClr val="FF0000"/>
                </a:solidFill>
                <a:latin typeface="Raleway"/>
                <a:ea typeface="Raleway"/>
                <a:cs typeface="Raleway"/>
                <a:sym typeface="Raleway"/>
              </a:rPr>
              <a:t>.uk</a:t>
            </a:r>
            <a:r>
              <a:rPr lang="tr-TR" sz="2200">
                <a:latin typeface="Raleway"/>
                <a:ea typeface="Raleway"/>
                <a:cs typeface="Raleway"/>
                <a:sym typeface="Raleway"/>
              </a:rPr>
              <a:t> (Great Britain)</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15</a:t>
            </a:fld>
            <a:endParaRPr/>
          </a:p>
        </p:txBody>
      </p:sp>
      <p:sp>
        <p:nvSpPr>
          <p:cNvPr id="438" name="Google Shape;438;p2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39" name="Google Shape;439;p22"/>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dirty="0">
                <a:latin typeface="Raleway"/>
                <a:ea typeface="Raleway"/>
                <a:cs typeface="Raleway"/>
                <a:sym typeface="Raleway"/>
              </a:rPr>
              <a:t>Proxy Server</a:t>
            </a:r>
            <a:endParaRPr sz="2200" b="1"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Acts</a:t>
            </a:r>
            <a:r>
              <a:rPr lang="tr-TR" sz="2200" dirty="0">
                <a:latin typeface="Raleway"/>
                <a:ea typeface="Raleway"/>
                <a:cs typeface="Raleway"/>
                <a:sym typeface="Raleway"/>
              </a:rPr>
              <a:t> as a </a:t>
            </a:r>
            <a:r>
              <a:rPr lang="tr-TR" sz="2200" dirty="0" err="1">
                <a:latin typeface="Raleway"/>
                <a:ea typeface="Raleway"/>
                <a:cs typeface="Raleway"/>
                <a:sym typeface="Raleway"/>
              </a:rPr>
              <a:t>gateway</a:t>
            </a:r>
            <a:r>
              <a:rPr lang="tr-TR" sz="2200" dirty="0">
                <a:latin typeface="Raleway"/>
                <a:ea typeface="Raleway"/>
                <a:cs typeface="Raleway"/>
                <a:sym typeface="Raleway"/>
              </a:rPr>
              <a:t> </a:t>
            </a:r>
            <a:r>
              <a:rPr lang="tr-TR" sz="2200" dirty="0" err="1">
                <a:latin typeface="Raleway"/>
                <a:ea typeface="Raleway"/>
                <a:cs typeface="Raleway"/>
                <a:sym typeface="Raleway"/>
              </a:rPr>
              <a:t>between</a:t>
            </a:r>
            <a:r>
              <a:rPr lang="tr-TR" sz="2200" dirty="0">
                <a:latin typeface="Raleway"/>
                <a:ea typeface="Raleway"/>
                <a:cs typeface="Raleway"/>
                <a:sym typeface="Raleway"/>
              </a:rPr>
              <a:t> </a:t>
            </a:r>
            <a:r>
              <a:rPr lang="tr-TR" sz="2200" dirty="0" err="1">
                <a:latin typeface="Raleway"/>
                <a:ea typeface="Raleway"/>
                <a:cs typeface="Raleway"/>
                <a:sym typeface="Raleway"/>
              </a:rPr>
              <a:t>you</a:t>
            </a:r>
            <a:r>
              <a:rPr lang="tr-TR" sz="2200" dirty="0">
                <a:latin typeface="Raleway"/>
                <a:ea typeface="Raleway"/>
                <a:cs typeface="Raleway"/>
                <a:sym typeface="Raleway"/>
              </a:rPr>
              <a:t> </a:t>
            </a:r>
            <a:r>
              <a:rPr lang="tr-TR" sz="2200" dirty="0" err="1">
                <a:latin typeface="Raleway"/>
                <a:ea typeface="Raleway"/>
                <a:cs typeface="Raleway"/>
                <a:sym typeface="Raleway"/>
              </a:rPr>
              <a:t>and</a:t>
            </a:r>
            <a:r>
              <a:rPr lang="tr-TR" sz="2200" dirty="0">
                <a:latin typeface="Raleway"/>
                <a:ea typeface="Raleway"/>
                <a:cs typeface="Raleway"/>
                <a:sym typeface="Raleway"/>
              </a:rPr>
              <a:t> </a:t>
            </a:r>
            <a:r>
              <a:rPr lang="tr-TR" sz="2200" dirty="0" err="1">
                <a:latin typeface="Raleway"/>
                <a:ea typeface="Raleway"/>
                <a:cs typeface="Raleway"/>
                <a:sym typeface="Raleway"/>
              </a:rPr>
              <a:t>the</a:t>
            </a:r>
            <a:r>
              <a:rPr lang="tr-TR" sz="2200" dirty="0">
                <a:latin typeface="Raleway"/>
                <a:ea typeface="Raleway"/>
                <a:cs typeface="Raleway"/>
                <a:sym typeface="Raleway"/>
              </a:rPr>
              <a:t> internet</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Acts</a:t>
            </a:r>
            <a:r>
              <a:rPr lang="tr-TR" sz="2200" dirty="0">
                <a:latin typeface="Raleway"/>
                <a:ea typeface="Raleway"/>
                <a:cs typeface="Raleway"/>
                <a:sym typeface="Raleway"/>
              </a:rPr>
              <a:t> as a firewall </a:t>
            </a:r>
            <a:r>
              <a:rPr lang="tr-TR" sz="2200" dirty="0" err="1">
                <a:latin typeface="Raleway"/>
                <a:ea typeface="Raleway"/>
                <a:cs typeface="Raleway"/>
                <a:sym typeface="Raleway"/>
              </a:rPr>
              <a:t>and</a:t>
            </a:r>
            <a:r>
              <a:rPr lang="tr-TR" sz="2200" dirty="0">
                <a:latin typeface="Raleway"/>
                <a:ea typeface="Raleway"/>
                <a:cs typeface="Raleway"/>
                <a:sym typeface="Raleway"/>
              </a:rPr>
              <a:t> web </a:t>
            </a:r>
            <a:r>
              <a:rPr lang="tr-TR" sz="2200" dirty="0" err="1">
                <a:latin typeface="Raleway"/>
                <a:ea typeface="Raleway"/>
                <a:cs typeface="Raleway"/>
                <a:sym typeface="Raleway"/>
              </a:rPr>
              <a:t>filter</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Provides</a:t>
            </a:r>
            <a:r>
              <a:rPr lang="tr-TR" sz="2200" dirty="0">
                <a:latin typeface="Raleway"/>
                <a:ea typeface="Raleway"/>
                <a:cs typeface="Raleway"/>
                <a:sym typeface="Raleway"/>
              </a:rPr>
              <a:t> </a:t>
            </a:r>
            <a:r>
              <a:rPr lang="tr-TR" sz="2200" dirty="0" err="1">
                <a:latin typeface="Raleway"/>
                <a:ea typeface="Raleway"/>
                <a:cs typeface="Raleway"/>
                <a:sym typeface="Raleway"/>
              </a:rPr>
              <a:t>shared</a:t>
            </a:r>
            <a:r>
              <a:rPr lang="tr-TR" sz="2200" dirty="0">
                <a:latin typeface="Raleway"/>
                <a:ea typeface="Raleway"/>
                <a:cs typeface="Raleway"/>
                <a:sym typeface="Raleway"/>
              </a:rPr>
              <a:t> network </a:t>
            </a:r>
            <a:r>
              <a:rPr lang="tr-TR" sz="2200" dirty="0" err="1">
                <a:latin typeface="Raleway"/>
                <a:ea typeface="Raleway"/>
                <a:cs typeface="Raleway"/>
                <a:sym typeface="Raleway"/>
              </a:rPr>
              <a:t>connections</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Caches</a:t>
            </a:r>
            <a:r>
              <a:rPr lang="tr-TR" sz="2200" dirty="0">
                <a:latin typeface="Raleway"/>
                <a:ea typeface="Raleway"/>
                <a:cs typeface="Raleway"/>
                <a:sym typeface="Raleway"/>
              </a:rPr>
              <a:t> data </a:t>
            </a:r>
            <a:r>
              <a:rPr lang="tr-TR" sz="2200" dirty="0" err="1">
                <a:latin typeface="Raleway"/>
                <a:ea typeface="Raleway"/>
                <a:cs typeface="Raleway"/>
                <a:sym typeface="Raleway"/>
              </a:rPr>
              <a:t>to</a:t>
            </a:r>
            <a:r>
              <a:rPr lang="tr-TR" sz="2200" dirty="0">
                <a:latin typeface="Raleway"/>
                <a:ea typeface="Raleway"/>
                <a:cs typeface="Raleway"/>
                <a:sym typeface="Raleway"/>
              </a:rPr>
              <a:t> </a:t>
            </a:r>
            <a:r>
              <a:rPr lang="tr-TR" sz="2200" dirty="0" err="1">
                <a:latin typeface="Raleway"/>
                <a:ea typeface="Raleway"/>
                <a:cs typeface="Raleway"/>
                <a:sym typeface="Raleway"/>
              </a:rPr>
              <a:t>speed</a:t>
            </a:r>
            <a:r>
              <a:rPr lang="tr-TR" sz="2200" dirty="0">
                <a:latin typeface="Raleway"/>
                <a:ea typeface="Raleway"/>
                <a:cs typeface="Raleway"/>
                <a:sym typeface="Raleway"/>
              </a:rPr>
              <a:t> </a:t>
            </a:r>
            <a:r>
              <a:rPr lang="tr-TR" sz="2200" dirty="0" err="1">
                <a:latin typeface="Raleway"/>
                <a:ea typeface="Raleway"/>
                <a:cs typeface="Raleway"/>
                <a:sym typeface="Raleway"/>
              </a:rPr>
              <a:t>up</a:t>
            </a:r>
            <a:r>
              <a:rPr lang="tr-TR" sz="2200" dirty="0">
                <a:latin typeface="Raleway"/>
                <a:ea typeface="Raleway"/>
                <a:cs typeface="Raleway"/>
                <a:sym typeface="Raleway"/>
              </a:rPr>
              <a:t> </a:t>
            </a:r>
            <a:r>
              <a:rPr lang="tr-TR" sz="2200" dirty="0" err="1">
                <a:latin typeface="Raleway"/>
                <a:ea typeface="Raleway"/>
                <a:cs typeface="Raleway"/>
                <a:sym typeface="Raleway"/>
              </a:rPr>
              <a:t>common</a:t>
            </a:r>
            <a:r>
              <a:rPr lang="tr-TR" sz="2200" dirty="0">
                <a:latin typeface="Raleway"/>
                <a:ea typeface="Raleway"/>
                <a:cs typeface="Raleway"/>
                <a:sym typeface="Raleway"/>
              </a:rPr>
              <a:t> </a:t>
            </a:r>
            <a:r>
              <a:rPr lang="tr-TR" sz="2200" dirty="0" err="1">
                <a:latin typeface="Raleway"/>
                <a:ea typeface="Raleway"/>
                <a:cs typeface="Raleway"/>
                <a:sym typeface="Raleway"/>
              </a:rPr>
              <a:t>requests</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Provides</a:t>
            </a:r>
            <a:r>
              <a:rPr lang="tr-TR" sz="2200" dirty="0">
                <a:latin typeface="Raleway"/>
                <a:ea typeface="Raleway"/>
                <a:cs typeface="Raleway"/>
                <a:sym typeface="Raleway"/>
              </a:rPr>
              <a:t> </a:t>
            </a:r>
            <a:r>
              <a:rPr lang="tr-TR" sz="2200" dirty="0" err="1">
                <a:latin typeface="Raleway"/>
                <a:ea typeface="Raleway"/>
                <a:cs typeface="Raleway"/>
                <a:sym typeface="Raleway"/>
              </a:rPr>
              <a:t>privacy</a:t>
            </a:r>
            <a:r>
              <a:rPr lang="tr-TR" sz="2200" dirty="0">
                <a:latin typeface="Raleway"/>
                <a:ea typeface="Raleway"/>
                <a:cs typeface="Raleway"/>
                <a:sym typeface="Raleway"/>
              </a:rPr>
              <a:t> </a:t>
            </a:r>
            <a:endParaRPr sz="2200" dirty="0">
              <a:latin typeface="Raleway"/>
              <a:ea typeface="Raleway"/>
              <a:cs typeface="Raleway"/>
              <a:sym typeface="Raleway"/>
            </a:endParaRPr>
          </a:p>
          <a:p>
            <a:pPr marL="457200" lvl="0" indent="0" algn="l" rtl="0">
              <a:spcBef>
                <a:spcPts val="0"/>
              </a:spcBef>
              <a:spcAft>
                <a:spcPts val="0"/>
              </a:spcAft>
              <a:buNone/>
            </a:pPr>
            <a:endParaRPr sz="2200" dirty="0">
              <a:latin typeface="Raleway"/>
              <a:ea typeface="Raleway"/>
              <a:cs typeface="Raleway"/>
              <a:sym typeface="Raleway"/>
            </a:endParaRPr>
          </a:p>
          <a:p>
            <a:pPr marL="457200" lvl="0" indent="0" algn="l" rtl="0">
              <a:spcBef>
                <a:spcPts val="0"/>
              </a:spcBef>
              <a:spcAft>
                <a:spcPts val="0"/>
              </a:spcAft>
              <a:buNone/>
            </a:pPr>
            <a:endParaRPr sz="2200" dirty="0">
              <a:latin typeface="Raleway"/>
              <a:ea typeface="Raleway"/>
              <a:cs typeface="Raleway"/>
              <a:sym typeface="Raleway"/>
            </a:endParaRPr>
          </a:p>
        </p:txBody>
      </p:sp>
      <p:pic>
        <p:nvPicPr>
          <p:cNvPr id="440" name="Google Shape;440;p22" descr="Proxy nedir? Proxy ne işe yarar? - 📡Günlük Proxy"/>
          <p:cNvPicPr preferRelativeResize="0"/>
          <p:nvPr/>
        </p:nvPicPr>
        <p:blipFill rotWithShape="1">
          <a:blip r:embed="rId3">
            <a:alphaModFix/>
          </a:blip>
          <a:srcRect t="10033" b="11577"/>
          <a:stretch/>
        </p:blipFill>
        <p:spPr>
          <a:xfrm>
            <a:off x="2510075" y="2980900"/>
            <a:ext cx="4123850" cy="205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446" name="Google Shape;446;p2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47" name="Google Shape;447;p23"/>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Encryption Devices</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Allows you to create secure connections over insecure channels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Sometimes called </a:t>
            </a:r>
            <a:r>
              <a:rPr lang="tr-TR" sz="2200" i="1">
                <a:latin typeface="Raleway"/>
                <a:ea typeface="Raleway"/>
                <a:cs typeface="Raleway"/>
                <a:sym typeface="Raleway"/>
              </a:rPr>
              <a:t>encryption gateway</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pic>
        <p:nvPicPr>
          <p:cNvPr id="448" name="Google Shape;448;p23" descr="NEXCOM Desktop Security Hardware Secures VPN with Intel® Advanced ..."/>
          <p:cNvPicPr preferRelativeResize="0"/>
          <p:nvPr/>
        </p:nvPicPr>
        <p:blipFill rotWithShape="1">
          <a:blip r:embed="rId3">
            <a:alphaModFix/>
          </a:blip>
          <a:srcRect b="20063"/>
          <a:stretch/>
        </p:blipFill>
        <p:spPr>
          <a:xfrm>
            <a:off x="1723025" y="2769775"/>
            <a:ext cx="5047425" cy="158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454" name="Google Shape;454;p24"/>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55" name="Google Shape;455;p24"/>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Packet Shaping (Traffic Shaping)</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Traffic shaping </a:t>
            </a:r>
            <a:r>
              <a:rPr lang="tr-TR" sz="2200" i="1">
                <a:latin typeface="Raleway"/>
                <a:ea typeface="Raleway"/>
                <a:cs typeface="Raleway"/>
                <a:sym typeface="Raleway"/>
              </a:rPr>
              <a:t>(or packet shaping)</a:t>
            </a:r>
            <a:r>
              <a:rPr lang="tr-TR" sz="2200">
                <a:latin typeface="Raleway"/>
                <a:ea typeface="Raleway"/>
                <a:cs typeface="Raleway"/>
                <a:sym typeface="Raleway"/>
              </a:rPr>
              <a:t> is a congestion management method that regulates network data transfer by delaying the flow of less important or less desired packets.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Used to optimize network performance by prioritizing certain traffic flows and ensuring the traffic rate doesn't exceed the bandwidth limit.</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pic>
        <p:nvPicPr>
          <p:cNvPr id="456" name="Google Shape;456;p24" descr="talentsky"/>
          <p:cNvPicPr preferRelativeResize="0"/>
          <p:nvPr/>
        </p:nvPicPr>
        <p:blipFill>
          <a:blip r:embed="rId3">
            <a:alphaModFix/>
          </a:blip>
          <a:stretch>
            <a:fillRect/>
          </a:stretch>
        </p:blipFill>
        <p:spPr>
          <a:xfrm>
            <a:off x="2415400" y="3186700"/>
            <a:ext cx="4929475" cy="1850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462" name="Google Shape;462;p2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63" name="Google Shape;463;p25"/>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dirty="0" err="1">
                <a:latin typeface="Raleway"/>
                <a:ea typeface="Raleway"/>
                <a:cs typeface="Raleway"/>
                <a:sym typeface="Raleway"/>
              </a:rPr>
              <a:t>Packet</a:t>
            </a:r>
            <a:r>
              <a:rPr lang="tr-TR" sz="2200" b="1" dirty="0">
                <a:latin typeface="Raleway"/>
                <a:ea typeface="Raleway"/>
                <a:cs typeface="Raleway"/>
                <a:sym typeface="Raleway"/>
              </a:rPr>
              <a:t> </a:t>
            </a:r>
            <a:r>
              <a:rPr lang="tr-TR" sz="2200" b="1" dirty="0" err="1">
                <a:latin typeface="Raleway"/>
                <a:ea typeface="Raleway"/>
                <a:cs typeface="Raleway"/>
                <a:sym typeface="Raleway"/>
              </a:rPr>
              <a:t>Shaping</a:t>
            </a:r>
            <a:r>
              <a:rPr lang="tr-TR" sz="2200" b="1" dirty="0">
                <a:latin typeface="Raleway"/>
                <a:ea typeface="Raleway"/>
                <a:cs typeface="Raleway"/>
                <a:sym typeface="Raleway"/>
              </a:rPr>
              <a:t> (</a:t>
            </a:r>
            <a:r>
              <a:rPr lang="tr-TR" sz="2200" b="1" dirty="0" err="1">
                <a:latin typeface="Raleway"/>
                <a:ea typeface="Raleway"/>
                <a:cs typeface="Raleway"/>
                <a:sym typeface="Raleway"/>
              </a:rPr>
              <a:t>Traffic</a:t>
            </a:r>
            <a:r>
              <a:rPr lang="tr-TR" sz="2200" b="1" dirty="0">
                <a:latin typeface="Raleway"/>
                <a:ea typeface="Raleway"/>
                <a:cs typeface="Raleway"/>
                <a:sym typeface="Raleway"/>
              </a:rPr>
              <a:t> </a:t>
            </a:r>
            <a:r>
              <a:rPr lang="tr-TR" sz="2200" b="1" dirty="0" err="1">
                <a:latin typeface="Raleway"/>
                <a:ea typeface="Raleway"/>
                <a:cs typeface="Raleway"/>
                <a:sym typeface="Raleway"/>
              </a:rPr>
              <a:t>Shaping</a:t>
            </a:r>
            <a:r>
              <a:rPr lang="tr-TR" sz="2200" b="1" dirty="0">
                <a:latin typeface="Raleway"/>
                <a:ea typeface="Raleway"/>
                <a:cs typeface="Raleway"/>
                <a:sym typeface="Raleway"/>
              </a:rPr>
              <a:t>)</a:t>
            </a:r>
            <a:endParaRPr sz="2200" b="1" dirty="0">
              <a:latin typeface="Raleway"/>
              <a:ea typeface="Raleway"/>
              <a:cs typeface="Raleway"/>
              <a:sym typeface="Raleway"/>
            </a:endParaRPr>
          </a:p>
          <a:p>
            <a:pPr marL="0" lvl="0" indent="0" algn="l" rtl="0">
              <a:spcBef>
                <a:spcPts val="0"/>
              </a:spcBef>
              <a:spcAft>
                <a:spcPts val="0"/>
              </a:spcAft>
              <a:buNone/>
            </a:pPr>
            <a:r>
              <a:rPr lang="tr-TR" sz="2200" dirty="0" err="1">
                <a:latin typeface="Raleway"/>
                <a:ea typeface="Raleway"/>
                <a:cs typeface="Raleway"/>
                <a:sym typeface="Raleway"/>
              </a:rPr>
              <a:t>Common</a:t>
            </a:r>
            <a:r>
              <a:rPr lang="tr-TR" sz="2200" dirty="0">
                <a:latin typeface="Raleway"/>
                <a:ea typeface="Raleway"/>
                <a:cs typeface="Raleway"/>
                <a:sym typeface="Raleway"/>
              </a:rPr>
              <a:t> </a:t>
            </a:r>
            <a:r>
              <a:rPr lang="tr-TR" sz="2200" dirty="0" err="1">
                <a:latin typeface="Raleway"/>
                <a:ea typeface="Raleway"/>
                <a:cs typeface="Raleway"/>
                <a:sym typeface="Raleway"/>
              </a:rPr>
              <a:t>uses</a:t>
            </a:r>
            <a:r>
              <a:rPr lang="tr-TR" sz="2200" dirty="0">
                <a:latin typeface="Raleway"/>
                <a:ea typeface="Raleway"/>
                <a:cs typeface="Raleway"/>
                <a:sym typeface="Raleway"/>
              </a:rPr>
              <a:t> of </a:t>
            </a:r>
            <a:r>
              <a:rPr lang="tr-TR" sz="2200" dirty="0" err="1">
                <a:latin typeface="Raleway"/>
                <a:ea typeface="Raleway"/>
                <a:cs typeface="Raleway"/>
                <a:sym typeface="Raleway"/>
              </a:rPr>
              <a:t>traffic</a:t>
            </a:r>
            <a:r>
              <a:rPr lang="tr-TR" sz="2200" dirty="0">
                <a:latin typeface="Raleway"/>
                <a:ea typeface="Raleway"/>
                <a:cs typeface="Raleway"/>
                <a:sym typeface="Raleway"/>
              </a:rPr>
              <a:t> </a:t>
            </a:r>
            <a:r>
              <a:rPr lang="tr-TR" sz="2200" dirty="0" err="1">
                <a:latin typeface="Raleway"/>
                <a:ea typeface="Raleway"/>
                <a:cs typeface="Raleway"/>
                <a:sym typeface="Raleway"/>
              </a:rPr>
              <a:t>shaping</a:t>
            </a:r>
            <a:r>
              <a:rPr lang="tr-TR" sz="2200" dirty="0">
                <a:latin typeface="Raleway"/>
                <a:ea typeface="Raleway"/>
                <a:cs typeface="Raleway"/>
                <a:sym typeface="Raleway"/>
              </a:rPr>
              <a:t> </a:t>
            </a:r>
            <a:r>
              <a:rPr lang="tr-TR" sz="2200" dirty="0" err="1">
                <a:latin typeface="Raleway"/>
                <a:ea typeface="Raleway"/>
                <a:cs typeface="Raleway"/>
                <a:sym typeface="Raleway"/>
              </a:rPr>
              <a:t>include</a:t>
            </a:r>
            <a:r>
              <a:rPr lang="tr-TR" sz="2200" dirty="0">
                <a:latin typeface="Raleway"/>
                <a:ea typeface="Raleway"/>
                <a:cs typeface="Raleway"/>
                <a:sym typeface="Raleway"/>
              </a:rPr>
              <a:t>:</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a:latin typeface="Raleway"/>
                <a:ea typeface="Raleway"/>
                <a:cs typeface="Raleway"/>
                <a:sym typeface="Raleway"/>
              </a:rPr>
              <a:t>Time-</a:t>
            </a:r>
            <a:r>
              <a:rPr lang="tr-TR" sz="2200" dirty="0" err="1">
                <a:latin typeface="Raleway"/>
                <a:ea typeface="Raleway"/>
                <a:cs typeface="Raleway"/>
                <a:sym typeface="Raleway"/>
              </a:rPr>
              <a:t>sensitive</a:t>
            </a:r>
            <a:r>
              <a:rPr lang="tr-TR" sz="2200" dirty="0">
                <a:latin typeface="Raleway"/>
                <a:ea typeface="Raleway"/>
                <a:cs typeface="Raleway"/>
                <a:sym typeface="Raleway"/>
              </a:rPr>
              <a:t> data </a:t>
            </a:r>
            <a:r>
              <a:rPr lang="tr-TR" sz="2200" dirty="0" err="1">
                <a:latin typeface="Raleway"/>
                <a:ea typeface="Raleway"/>
                <a:cs typeface="Raleway"/>
                <a:sym typeface="Raleway"/>
              </a:rPr>
              <a:t>may</a:t>
            </a:r>
            <a:r>
              <a:rPr lang="tr-TR" sz="2200" dirty="0">
                <a:latin typeface="Raleway"/>
                <a:ea typeface="Raleway"/>
                <a:cs typeface="Raleway"/>
                <a:sym typeface="Raleway"/>
              </a:rPr>
              <a:t> be </a:t>
            </a:r>
            <a:r>
              <a:rPr lang="tr-TR" sz="2200" dirty="0" err="1">
                <a:latin typeface="Raleway"/>
                <a:ea typeface="Raleway"/>
                <a:cs typeface="Raleway"/>
                <a:sym typeface="Raleway"/>
              </a:rPr>
              <a:t>given</a:t>
            </a:r>
            <a:r>
              <a:rPr lang="tr-TR" sz="2200" dirty="0">
                <a:latin typeface="Raleway"/>
                <a:ea typeface="Raleway"/>
                <a:cs typeface="Raleway"/>
                <a:sym typeface="Raleway"/>
              </a:rPr>
              <a:t> </a:t>
            </a:r>
            <a:r>
              <a:rPr lang="tr-TR" sz="2200" dirty="0" err="1">
                <a:latin typeface="Raleway"/>
                <a:ea typeface="Raleway"/>
                <a:cs typeface="Raleway"/>
                <a:sym typeface="Raleway"/>
              </a:rPr>
              <a:t>priority</a:t>
            </a:r>
            <a:r>
              <a:rPr lang="tr-TR" sz="2200" dirty="0">
                <a:latin typeface="Raleway"/>
                <a:ea typeface="Raleway"/>
                <a:cs typeface="Raleway"/>
                <a:sym typeface="Raleway"/>
              </a:rPr>
              <a:t> </a:t>
            </a:r>
            <a:r>
              <a:rPr lang="tr-TR" sz="2200" dirty="0" err="1">
                <a:latin typeface="Raleway"/>
                <a:ea typeface="Raleway"/>
                <a:cs typeface="Raleway"/>
                <a:sym typeface="Raleway"/>
              </a:rPr>
              <a:t>over</a:t>
            </a:r>
            <a:r>
              <a:rPr lang="tr-TR" sz="2200" dirty="0">
                <a:latin typeface="Raleway"/>
                <a:ea typeface="Raleway"/>
                <a:cs typeface="Raleway"/>
                <a:sym typeface="Raleway"/>
              </a:rPr>
              <a:t> </a:t>
            </a:r>
            <a:r>
              <a:rPr lang="tr-TR" sz="2200" dirty="0" err="1">
                <a:latin typeface="Raleway"/>
                <a:ea typeface="Raleway"/>
                <a:cs typeface="Raleway"/>
                <a:sym typeface="Raleway"/>
              </a:rPr>
              <a:t>traffic</a:t>
            </a:r>
            <a:r>
              <a:rPr lang="tr-TR" sz="2200" dirty="0">
                <a:latin typeface="Raleway"/>
                <a:ea typeface="Raleway"/>
                <a:cs typeface="Raleway"/>
                <a:sym typeface="Raleway"/>
              </a:rPr>
              <a:t> </a:t>
            </a:r>
            <a:r>
              <a:rPr lang="tr-TR" sz="2200" dirty="0" err="1">
                <a:latin typeface="Raleway"/>
                <a:ea typeface="Raleway"/>
                <a:cs typeface="Raleway"/>
                <a:sym typeface="Raleway"/>
              </a:rPr>
              <a:t>that</a:t>
            </a:r>
            <a:r>
              <a:rPr lang="tr-TR" sz="2200" dirty="0">
                <a:latin typeface="Raleway"/>
                <a:ea typeface="Raleway"/>
                <a:cs typeface="Raleway"/>
                <a:sym typeface="Raleway"/>
              </a:rPr>
              <a:t> can be </a:t>
            </a:r>
            <a:r>
              <a:rPr lang="tr-TR" sz="2200" dirty="0" err="1">
                <a:latin typeface="Raleway"/>
                <a:ea typeface="Raleway"/>
                <a:cs typeface="Raleway"/>
                <a:sym typeface="Raleway"/>
              </a:rPr>
              <a:t>delayed</a:t>
            </a:r>
            <a:r>
              <a:rPr lang="tr-TR" sz="2200" dirty="0">
                <a:latin typeface="Raleway"/>
                <a:ea typeface="Raleway"/>
                <a:cs typeface="Raleway"/>
                <a:sym typeface="Raleway"/>
              </a:rPr>
              <a:t> </a:t>
            </a:r>
            <a:r>
              <a:rPr lang="tr-TR" sz="2200" dirty="0" err="1">
                <a:latin typeface="Raleway"/>
                <a:ea typeface="Raleway"/>
                <a:cs typeface="Raleway"/>
                <a:sym typeface="Raleway"/>
              </a:rPr>
              <a:t>briefly</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In</a:t>
            </a:r>
            <a:r>
              <a:rPr lang="tr-TR" sz="2200" dirty="0">
                <a:latin typeface="Raleway"/>
                <a:ea typeface="Raleway"/>
                <a:cs typeface="Raleway"/>
                <a:sym typeface="Raleway"/>
              </a:rPr>
              <a:t> a </a:t>
            </a:r>
            <a:r>
              <a:rPr lang="tr-TR" sz="2200" dirty="0" err="1">
                <a:latin typeface="Raleway"/>
                <a:ea typeface="Raleway"/>
                <a:cs typeface="Raleway"/>
                <a:sym typeface="Raleway"/>
              </a:rPr>
              <a:t>corporate</a:t>
            </a:r>
            <a:r>
              <a:rPr lang="tr-TR" sz="2200" dirty="0">
                <a:latin typeface="Raleway"/>
                <a:ea typeface="Raleway"/>
                <a:cs typeface="Raleway"/>
                <a:sym typeface="Raleway"/>
              </a:rPr>
              <a:t> </a:t>
            </a:r>
            <a:r>
              <a:rPr lang="tr-TR" sz="2200" dirty="0" err="1">
                <a:latin typeface="Raleway"/>
                <a:ea typeface="Raleway"/>
                <a:cs typeface="Raleway"/>
                <a:sym typeface="Raleway"/>
              </a:rPr>
              <a:t>environment</a:t>
            </a:r>
            <a:r>
              <a:rPr lang="tr-TR" sz="2200" dirty="0">
                <a:latin typeface="Raleway"/>
                <a:ea typeface="Raleway"/>
                <a:cs typeface="Raleway"/>
                <a:sym typeface="Raleway"/>
              </a:rPr>
              <a:t>, </a:t>
            </a:r>
            <a:r>
              <a:rPr lang="tr-TR" sz="2200" dirty="0" err="1">
                <a:latin typeface="Raleway"/>
                <a:ea typeface="Raleway"/>
                <a:cs typeface="Raleway"/>
                <a:sym typeface="Raleway"/>
              </a:rPr>
              <a:t>business-related</a:t>
            </a:r>
            <a:r>
              <a:rPr lang="tr-TR" sz="2200" dirty="0">
                <a:latin typeface="Raleway"/>
                <a:ea typeface="Raleway"/>
                <a:cs typeface="Raleway"/>
                <a:sym typeface="Raleway"/>
              </a:rPr>
              <a:t> </a:t>
            </a:r>
            <a:r>
              <a:rPr lang="tr-TR" sz="2200" dirty="0" err="1">
                <a:latin typeface="Raleway"/>
                <a:ea typeface="Raleway"/>
                <a:cs typeface="Raleway"/>
                <a:sym typeface="Raleway"/>
              </a:rPr>
              <a:t>traffic</a:t>
            </a:r>
            <a:r>
              <a:rPr lang="tr-TR" sz="2200" dirty="0">
                <a:latin typeface="Raleway"/>
                <a:ea typeface="Raleway"/>
                <a:cs typeface="Raleway"/>
                <a:sym typeface="Raleway"/>
              </a:rPr>
              <a:t> </a:t>
            </a:r>
            <a:r>
              <a:rPr lang="tr-TR" sz="2200" dirty="0" err="1">
                <a:latin typeface="Raleway"/>
                <a:ea typeface="Raleway"/>
                <a:cs typeface="Raleway"/>
                <a:sym typeface="Raleway"/>
              </a:rPr>
              <a:t>may</a:t>
            </a:r>
            <a:r>
              <a:rPr lang="tr-TR" sz="2200" dirty="0">
                <a:latin typeface="Raleway"/>
                <a:ea typeface="Raleway"/>
                <a:cs typeface="Raleway"/>
                <a:sym typeface="Raleway"/>
              </a:rPr>
              <a:t> be </a:t>
            </a:r>
            <a:r>
              <a:rPr lang="tr-TR" sz="2200" dirty="0" err="1">
                <a:latin typeface="Raleway"/>
                <a:ea typeface="Raleway"/>
                <a:cs typeface="Raleway"/>
                <a:sym typeface="Raleway"/>
              </a:rPr>
              <a:t>given</a:t>
            </a:r>
            <a:r>
              <a:rPr lang="tr-TR" sz="2200" dirty="0">
                <a:latin typeface="Raleway"/>
                <a:ea typeface="Raleway"/>
                <a:cs typeface="Raleway"/>
                <a:sym typeface="Raleway"/>
              </a:rPr>
              <a:t> </a:t>
            </a:r>
            <a:r>
              <a:rPr lang="tr-TR" sz="2200" dirty="0" err="1">
                <a:latin typeface="Raleway"/>
                <a:ea typeface="Raleway"/>
                <a:cs typeface="Raleway"/>
                <a:sym typeface="Raleway"/>
              </a:rPr>
              <a:t>priority</a:t>
            </a:r>
            <a:r>
              <a:rPr lang="tr-TR" sz="2200" dirty="0">
                <a:latin typeface="Raleway"/>
                <a:ea typeface="Raleway"/>
                <a:cs typeface="Raleway"/>
                <a:sym typeface="Raleway"/>
              </a:rPr>
              <a:t> </a:t>
            </a:r>
            <a:r>
              <a:rPr lang="tr-TR" sz="2200" dirty="0" err="1">
                <a:latin typeface="Raleway"/>
                <a:ea typeface="Raleway"/>
                <a:cs typeface="Raleway"/>
                <a:sym typeface="Raleway"/>
              </a:rPr>
              <a:t>over</a:t>
            </a:r>
            <a:r>
              <a:rPr lang="tr-TR" sz="2200" dirty="0">
                <a:latin typeface="Raleway"/>
                <a:ea typeface="Raleway"/>
                <a:cs typeface="Raleway"/>
                <a:sym typeface="Raleway"/>
              </a:rPr>
              <a:t> </a:t>
            </a:r>
            <a:r>
              <a:rPr lang="tr-TR" sz="2200" dirty="0" err="1">
                <a:latin typeface="Raleway"/>
                <a:ea typeface="Raleway"/>
                <a:cs typeface="Raleway"/>
                <a:sym typeface="Raleway"/>
              </a:rPr>
              <a:t>other</a:t>
            </a:r>
            <a:r>
              <a:rPr lang="tr-TR" sz="2200" dirty="0">
                <a:latin typeface="Raleway"/>
                <a:ea typeface="Raleway"/>
                <a:cs typeface="Raleway"/>
                <a:sym typeface="Raleway"/>
              </a:rPr>
              <a:t> </a:t>
            </a:r>
            <a:r>
              <a:rPr lang="tr-TR" sz="2200" dirty="0" err="1">
                <a:latin typeface="Raleway"/>
                <a:ea typeface="Raleway"/>
                <a:cs typeface="Raleway"/>
                <a:sym typeface="Raleway"/>
              </a:rPr>
              <a:t>traffic</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a:latin typeface="Raleway"/>
                <a:ea typeface="Raleway"/>
                <a:cs typeface="Raleway"/>
                <a:sym typeface="Raleway"/>
              </a:rPr>
              <a:t>A </a:t>
            </a:r>
            <a:r>
              <a:rPr lang="tr-TR" sz="2200" dirty="0" err="1">
                <a:latin typeface="Raleway"/>
                <a:ea typeface="Raleway"/>
                <a:cs typeface="Raleway"/>
                <a:sym typeface="Raleway"/>
              </a:rPr>
              <a:t>large</a:t>
            </a:r>
            <a:r>
              <a:rPr lang="tr-TR" sz="2200" dirty="0">
                <a:latin typeface="Raleway"/>
                <a:ea typeface="Raleway"/>
                <a:cs typeface="Raleway"/>
                <a:sym typeface="Raleway"/>
              </a:rPr>
              <a:t> ISP </a:t>
            </a:r>
            <a:r>
              <a:rPr lang="tr-TR" sz="2200" dirty="0" err="1">
                <a:latin typeface="Raleway"/>
                <a:ea typeface="Raleway"/>
                <a:cs typeface="Raleway"/>
                <a:sym typeface="Raleway"/>
              </a:rPr>
              <a:t>may</a:t>
            </a:r>
            <a:r>
              <a:rPr lang="tr-TR" sz="2200" dirty="0">
                <a:latin typeface="Raleway"/>
                <a:ea typeface="Raleway"/>
                <a:cs typeface="Raleway"/>
                <a:sym typeface="Raleway"/>
              </a:rPr>
              <a:t> </a:t>
            </a:r>
            <a:r>
              <a:rPr lang="tr-TR" sz="2200" dirty="0" err="1">
                <a:latin typeface="Raleway"/>
                <a:ea typeface="Raleway"/>
                <a:cs typeface="Raleway"/>
                <a:sym typeface="Raleway"/>
              </a:rPr>
              <a:t>shape</a:t>
            </a:r>
            <a:r>
              <a:rPr lang="tr-TR" sz="2200" dirty="0">
                <a:latin typeface="Raleway"/>
                <a:ea typeface="Raleway"/>
                <a:cs typeface="Raleway"/>
                <a:sym typeface="Raleway"/>
              </a:rPr>
              <a:t> </a:t>
            </a:r>
            <a:r>
              <a:rPr lang="tr-TR" sz="2200" dirty="0" err="1">
                <a:latin typeface="Raleway"/>
                <a:ea typeface="Raleway"/>
                <a:cs typeface="Raleway"/>
                <a:sym typeface="Raleway"/>
              </a:rPr>
              <a:t>traffic</a:t>
            </a:r>
            <a:r>
              <a:rPr lang="tr-TR" sz="2200" dirty="0">
                <a:latin typeface="Raleway"/>
                <a:ea typeface="Raleway"/>
                <a:cs typeface="Raleway"/>
                <a:sym typeface="Raleway"/>
              </a:rPr>
              <a:t> </a:t>
            </a:r>
            <a:r>
              <a:rPr lang="tr-TR" sz="2200" dirty="0" err="1">
                <a:latin typeface="Raleway"/>
                <a:ea typeface="Raleway"/>
                <a:cs typeface="Raleway"/>
                <a:sym typeface="Raleway"/>
              </a:rPr>
              <a:t>based</a:t>
            </a:r>
            <a:r>
              <a:rPr lang="tr-TR" sz="2200" dirty="0">
                <a:latin typeface="Raleway"/>
                <a:ea typeface="Raleway"/>
                <a:cs typeface="Raleway"/>
                <a:sym typeface="Raleway"/>
              </a:rPr>
              <a:t> on </a:t>
            </a:r>
            <a:r>
              <a:rPr lang="tr-TR" sz="2200" dirty="0" err="1">
                <a:latin typeface="Raleway"/>
                <a:ea typeface="Raleway"/>
                <a:cs typeface="Raleway"/>
                <a:sym typeface="Raleway"/>
              </a:rPr>
              <a:t>customer</a:t>
            </a:r>
            <a:r>
              <a:rPr lang="tr-TR" sz="2200" dirty="0">
                <a:latin typeface="Raleway"/>
                <a:ea typeface="Raleway"/>
                <a:cs typeface="Raleway"/>
                <a:sym typeface="Raleway"/>
              </a:rPr>
              <a:t> </a:t>
            </a:r>
            <a:r>
              <a:rPr lang="tr-TR" sz="2200" dirty="0" err="1">
                <a:latin typeface="Raleway"/>
                <a:ea typeface="Raleway"/>
                <a:cs typeface="Raleway"/>
                <a:sym typeface="Raleway"/>
              </a:rPr>
              <a:t>priority</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a:latin typeface="Raleway"/>
                <a:ea typeface="Raleway"/>
                <a:cs typeface="Raleway"/>
                <a:sym typeface="Raleway"/>
              </a:rPr>
              <a:t>An ISP </a:t>
            </a:r>
            <a:r>
              <a:rPr lang="tr-TR" sz="2200" dirty="0" err="1">
                <a:latin typeface="Raleway"/>
                <a:ea typeface="Raleway"/>
                <a:cs typeface="Raleway"/>
                <a:sym typeface="Raleway"/>
              </a:rPr>
              <a:t>may</a:t>
            </a:r>
            <a:r>
              <a:rPr lang="tr-TR" sz="2200" dirty="0">
                <a:latin typeface="Raleway"/>
                <a:ea typeface="Raleway"/>
                <a:cs typeface="Raleway"/>
                <a:sym typeface="Raleway"/>
              </a:rPr>
              <a:t> limit </a:t>
            </a:r>
            <a:r>
              <a:rPr lang="tr-TR" sz="2200" dirty="0" err="1">
                <a:latin typeface="Raleway"/>
                <a:ea typeface="Raleway"/>
                <a:cs typeface="Raleway"/>
                <a:sym typeface="Raleway"/>
              </a:rPr>
              <a:t>maximum</a:t>
            </a:r>
            <a:r>
              <a:rPr lang="tr-TR" sz="2200" dirty="0">
                <a:latin typeface="Raleway"/>
                <a:ea typeface="Raleway"/>
                <a:cs typeface="Raleway"/>
                <a:sym typeface="Raleway"/>
              </a:rPr>
              <a:t> </a:t>
            </a:r>
            <a:r>
              <a:rPr lang="tr-TR" sz="2200" dirty="0" err="1">
                <a:latin typeface="Raleway"/>
                <a:ea typeface="Raleway"/>
                <a:cs typeface="Raleway"/>
                <a:sym typeface="Raleway"/>
              </a:rPr>
              <a:t>bandwidth</a:t>
            </a:r>
            <a:r>
              <a:rPr lang="tr-TR" sz="2200" dirty="0">
                <a:latin typeface="Raleway"/>
                <a:ea typeface="Raleway"/>
                <a:cs typeface="Raleway"/>
                <a:sym typeface="Raleway"/>
              </a:rPr>
              <a:t> </a:t>
            </a:r>
            <a:r>
              <a:rPr lang="tr-TR" sz="2200" dirty="0" err="1">
                <a:latin typeface="Raleway"/>
                <a:ea typeface="Raleway"/>
                <a:cs typeface="Raleway"/>
                <a:sym typeface="Raleway"/>
              </a:rPr>
              <a:t>consumption</a:t>
            </a:r>
            <a:r>
              <a:rPr lang="tr-TR" sz="2200" dirty="0">
                <a:latin typeface="Raleway"/>
                <a:ea typeface="Raleway"/>
                <a:cs typeface="Raleway"/>
                <a:sym typeface="Raleway"/>
              </a:rPr>
              <a:t> </a:t>
            </a:r>
            <a:r>
              <a:rPr lang="tr-TR" sz="2200" dirty="0" err="1">
                <a:latin typeface="Raleway"/>
                <a:ea typeface="Raleway"/>
                <a:cs typeface="Raleway"/>
                <a:sym typeface="Raleway"/>
              </a:rPr>
              <a:t>for</a:t>
            </a:r>
            <a:r>
              <a:rPr lang="tr-TR" sz="2200" dirty="0">
                <a:latin typeface="Raleway"/>
                <a:ea typeface="Raleway"/>
                <a:cs typeface="Raleway"/>
                <a:sym typeface="Raleway"/>
              </a:rPr>
              <a:t> </a:t>
            </a:r>
            <a:r>
              <a:rPr lang="tr-TR" sz="2200" dirty="0" err="1">
                <a:latin typeface="Raleway"/>
                <a:ea typeface="Raleway"/>
                <a:cs typeface="Raleway"/>
                <a:sym typeface="Raleway"/>
              </a:rPr>
              <a:t>certain</a:t>
            </a:r>
            <a:r>
              <a:rPr lang="tr-TR" sz="2200" dirty="0">
                <a:latin typeface="Raleway"/>
                <a:ea typeface="Raleway"/>
                <a:cs typeface="Raleway"/>
                <a:sym typeface="Raleway"/>
              </a:rPr>
              <a:t> </a:t>
            </a:r>
            <a:r>
              <a:rPr lang="tr-TR" sz="2200" dirty="0" err="1">
                <a:latin typeface="Raleway"/>
                <a:ea typeface="Raleway"/>
                <a:cs typeface="Raleway"/>
                <a:sym typeface="Raleway"/>
              </a:rPr>
              <a:t>applications</a:t>
            </a:r>
            <a:r>
              <a:rPr lang="tr-TR" sz="2200" dirty="0">
                <a:latin typeface="Raleway"/>
                <a:ea typeface="Raleway"/>
                <a:cs typeface="Raleway"/>
                <a:sym typeface="Raleway"/>
              </a:rPr>
              <a:t> </a:t>
            </a:r>
            <a:r>
              <a:rPr lang="tr-TR" sz="2200" dirty="0" err="1">
                <a:latin typeface="Raleway"/>
                <a:ea typeface="Raleway"/>
                <a:cs typeface="Raleway"/>
                <a:sym typeface="Raleway"/>
              </a:rPr>
              <a:t>to</a:t>
            </a:r>
            <a:r>
              <a:rPr lang="tr-TR" sz="2200" dirty="0">
                <a:latin typeface="Raleway"/>
                <a:ea typeface="Raleway"/>
                <a:cs typeface="Raleway"/>
                <a:sym typeface="Raleway"/>
              </a:rPr>
              <a:t> </a:t>
            </a:r>
            <a:r>
              <a:rPr lang="tr-TR" sz="2200" dirty="0" err="1">
                <a:latin typeface="Raleway"/>
                <a:ea typeface="Raleway"/>
                <a:cs typeface="Raleway"/>
                <a:sym typeface="Raleway"/>
              </a:rPr>
              <a:t>reduce</a:t>
            </a:r>
            <a:r>
              <a:rPr lang="tr-TR" sz="2200" dirty="0">
                <a:latin typeface="Raleway"/>
                <a:ea typeface="Raleway"/>
                <a:cs typeface="Raleway"/>
                <a:sym typeface="Raleway"/>
              </a:rPr>
              <a:t> </a:t>
            </a:r>
            <a:r>
              <a:rPr lang="tr-TR" sz="2200" dirty="0" err="1">
                <a:latin typeface="Raleway"/>
                <a:ea typeface="Raleway"/>
                <a:cs typeface="Raleway"/>
                <a:sym typeface="Raleway"/>
              </a:rPr>
              <a:t>costs</a:t>
            </a:r>
            <a:r>
              <a:rPr lang="tr-TR" sz="2200" dirty="0">
                <a:latin typeface="Raleway"/>
                <a:ea typeface="Raleway"/>
                <a:cs typeface="Raleway"/>
                <a:sym typeface="Raleway"/>
              </a:rPr>
              <a:t> </a:t>
            </a:r>
            <a:r>
              <a:rPr lang="tr-TR" sz="2200" dirty="0" err="1">
                <a:latin typeface="Raleway"/>
                <a:ea typeface="Raleway"/>
                <a:cs typeface="Raleway"/>
                <a:sym typeface="Raleway"/>
              </a:rPr>
              <a:t>and</a:t>
            </a:r>
            <a:r>
              <a:rPr lang="tr-TR" sz="2200" dirty="0">
                <a:latin typeface="Raleway"/>
                <a:ea typeface="Raleway"/>
                <a:cs typeface="Raleway"/>
                <a:sym typeface="Raleway"/>
              </a:rPr>
              <a:t> </a:t>
            </a:r>
            <a:r>
              <a:rPr lang="tr-TR" sz="2200" dirty="0" err="1">
                <a:latin typeface="Raleway"/>
                <a:ea typeface="Raleway"/>
                <a:cs typeface="Raleway"/>
                <a:sym typeface="Raleway"/>
              </a:rPr>
              <a:t>create</a:t>
            </a:r>
            <a:r>
              <a:rPr lang="tr-TR" sz="2200" dirty="0">
                <a:latin typeface="Raleway"/>
                <a:ea typeface="Raleway"/>
                <a:cs typeface="Raleway"/>
                <a:sym typeface="Raleway"/>
              </a:rPr>
              <a:t> </a:t>
            </a:r>
            <a:r>
              <a:rPr lang="tr-TR" sz="2200" dirty="0" err="1">
                <a:latin typeface="Raleway"/>
                <a:ea typeface="Raleway"/>
                <a:cs typeface="Raleway"/>
                <a:sym typeface="Raleway"/>
              </a:rPr>
              <a:t>the</a:t>
            </a:r>
            <a:r>
              <a:rPr lang="tr-TR" sz="2200" dirty="0">
                <a:latin typeface="Raleway"/>
                <a:ea typeface="Raleway"/>
                <a:cs typeface="Raleway"/>
                <a:sym typeface="Raleway"/>
              </a:rPr>
              <a:t> </a:t>
            </a:r>
            <a:r>
              <a:rPr lang="tr-TR" sz="2200" dirty="0" err="1">
                <a:latin typeface="Raleway"/>
                <a:ea typeface="Raleway"/>
                <a:cs typeface="Raleway"/>
                <a:sym typeface="Raleway"/>
              </a:rPr>
              <a:t>capacity</a:t>
            </a:r>
            <a:r>
              <a:rPr lang="tr-TR" sz="2200" dirty="0">
                <a:latin typeface="Raleway"/>
                <a:ea typeface="Raleway"/>
                <a:cs typeface="Raleway"/>
                <a:sym typeface="Raleway"/>
              </a:rPr>
              <a:t> </a:t>
            </a:r>
            <a:r>
              <a:rPr lang="tr-TR" sz="2200" dirty="0" err="1">
                <a:latin typeface="Raleway"/>
                <a:ea typeface="Raleway"/>
                <a:cs typeface="Raleway"/>
                <a:sym typeface="Raleway"/>
              </a:rPr>
              <a:t>to</a:t>
            </a:r>
            <a:r>
              <a:rPr lang="tr-TR" sz="2200" dirty="0">
                <a:latin typeface="Raleway"/>
                <a:ea typeface="Raleway"/>
                <a:cs typeface="Raleway"/>
                <a:sym typeface="Raleway"/>
              </a:rPr>
              <a:t> </a:t>
            </a:r>
            <a:r>
              <a:rPr lang="tr-TR" sz="2200" dirty="0" err="1">
                <a:latin typeface="Raleway"/>
                <a:ea typeface="Raleway"/>
                <a:cs typeface="Raleway"/>
                <a:sym typeface="Raleway"/>
              </a:rPr>
              <a:t>take</a:t>
            </a:r>
            <a:r>
              <a:rPr lang="tr-TR" sz="2200" dirty="0">
                <a:latin typeface="Raleway"/>
                <a:ea typeface="Raleway"/>
                <a:cs typeface="Raleway"/>
                <a:sym typeface="Raleway"/>
              </a:rPr>
              <a:t> on </a:t>
            </a:r>
            <a:r>
              <a:rPr lang="tr-TR" sz="2200" dirty="0" err="1">
                <a:latin typeface="Raleway"/>
                <a:ea typeface="Raleway"/>
                <a:cs typeface="Raleway"/>
                <a:sym typeface="Raleway"/>
              </a:rPr>
              <a:t>additional</a:t>
            </a:r>
            <a:r>
              <a:rPr lang="tr-TR" sz="2200" dirty="0">
                <a:latin typeface="Raleway"/>
                <a:ea typeface="Raleway"/>
                <a:cs typeface="Raleway"/>
                <a:sym typeface="Raleway"/>
              </a:rPr>
              <a:t> </a:t>
            </a:r>
            <a:r>
              <a:rPr lang="tr-TR" sz="2200" dirty="0" err="1">
                <a:latin typeface="Raleway"/>
                <a:ea typeface="Raleway"/>
                <a:cs typeface="Raleway"/>
                <a:sym typeface="Raleway"/>
              </a:rPr>
              <a:t>subscribers</a:t>
            </a:r>
            <a:endParaRPr sz="2200" dirty="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26" descr="VPN concentrator - VC7400 - Rabbit"/>
          <p:cNvPicPr preferRelativeResize="0"/>
          <p:nvPr/>
        </p:nvPicPr>
        <p:blipFill>
          <a:blip r:embed="rId3">
            <a:alphaModFix/>
          </a:blip>
          <a:stretch>
            <a:fillRect/>
          </a:stretch>
        </p:blipFill>
        <p:spPr>
          <a:xfrm>
            <a:off x="2252450" y="3672775"/>
            <a:ext cx="4658274" cy="1490375"/>
          </a:xfrm>
          <a:prstGeom prst="rect">
            <a:avLst/>
          </a:prstGeom>
          <a:noFill/>
          <a:ln>
            <a:noFill/>
          </a:ln>
        </p:spPr>
      </p:pic>
      <p:sp>
        <p:nvSpPr>
          <p:cNvPr id="469" name="Google Shape;469;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470" name="Google Shape;470;p2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Other Specialized Devices</a:t>
            </a:r>
            <a:endParaRPr sz="3400">
              <a:solidFill>
                <a:srgbClr val="741B47"/>
              </a:solidFill>
              <a:latin typeface="Raleway Medium"/>
              <a:ea typeface="Raleway Medium"/>
              <a:cs typeface="Raleway Medium"/>
              <a:sym typeface="Raleway Medium"/>
            </a:endParaRPr>
          </a:p>
        </p:txBody>
      </p:sp>
      <p:sp>
        <p:nvSpPr>
          <p:cNvPr id="471" name="Google Shape;471;p26"/>
          <p:cNvSpPr txBox="1"/>
          <p:nvPr/>
        </p:nvSpPr>
        <p:spPr>
          <a:xfrm>
            <a:off x="228675"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VPN Concentrator</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Provides secure creation of VPN connections </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A type of router device</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It can:</a:t>
            </a:r>
            <a:endParaRPr sz="2200">
              <a:latin typeface="Raleway"/>
              <a:ea typeface="Raleway"/>
              <a:cs typeface="Raleway"/>
              <a:sym typeface="Raleway"/>
            </a:endParaRPr>
          </a:p>
          <a:p>
            <a:pPr marL="914400" lvl="1" indent="-368300" algn="l" rtl="0">
              <a:spcBef>
                <a:spcPts val="0"/>
              </a:spcBef>
              <a:spcAft>
                <a:spcPts val="0"/>
              </a:spcAft>
              <a:buSzPts val="2200"/>
              <a:buFont typeface="Raleway"/>
              <a:buChar char="○"/>
            </a:pPr>
            <a:r>
              <a:rPr lang="tr-TR" sz="2200">
                <a:latin typeface="Raleway"/>
                <a:ea typeface="Raleway"/>
                <a:cs typeface="Raleway"/>
                <a:sym typeface="Raleway"/>
              </a:rPr>
              <a:t>Establish and configure tunnels</a:t>
            </a:r>
            <a:endParaRPr sz="2200">
              <a:latin typeface="Raleway"/>
              <a:ea typeface="Raleway"/>
              <a:cs typeface="Raleway"/>
              <a:sym typeface="Raleway"/>
            </a:endParaRPr>
          </a:p>
          <a:p>
            <a:pPr marL="914400" lvl="1" indent="-368300" algn="l" rtl="0">
              <a:spcBef>
                <a:spcPts val="0"/>
              </a:spcBef>
              <a:spcAft>
                <a:spcPts val="0"/>
              </a:spcAft>
              <a:buSzPts val="2200"/>
              <a:buFont typeface="Raleway"/>
              <a:buChar char="○"/>
            </a:pPr>
            <a:r>
              <a:rPr lang="tr-TR" sz="2200">
                <a:latin typeface="Raleway"/>
                <a:ea typeface="Raleway"/>
                <a:cs typeface="Raleway"/>
                <a:sym typeface="Raleway"/>
              </a:rPr>
              <a:t>Authenticate users</a:t>
            </a:r>
            <a:endParaRPr sz="2200">
              <a:latin typeface="Raleway"/>
              <a:ea typeface="Raleway"/>
              <a:cs typeface="Raleway"/>
              <a:sym typeface="Raleway"/>
            </a:endParaRPr>
          </a:p>
          <a:p>
            <a:pPr marL="914400" lvl="1" indent="-368300" algn="l" rtl="0">
              <a:spcBef>
                <a:spcPts val="0"/>
              </a:spcBef>
              <a:spcAft>
                <a:spcPts val="0"/>
              </a:spcAft>
              <a:buSzPts val="2200"/>
              <a:buFont typeface="Raleway"/>
              <a:buChar char="○"/>
            </a:pPr>
            <a:r>
              <a:rPr lang="tr-TR" sz="2200">
                <a:latin typeface="Raleway"/>
                <a:ea typeface="Raleway"/>
                <a:cs typeface="Raleway"/>
                <a:sym typeface="Raleway"/>
              </a:rPr>
              <a:t>Assign tunnel/IP addresses to users</a:t>
            </a:r>
            <a:endParaRPr sz="2200">
              <a:latin typeface="Raleway"/>
              <a:ea typeface="Raleway"/>
              <a:cs typeface="Raleway"/>
              <a:sym typeface="Raleway"/>
            </a:endParaRPr>
          </a:p>
          <a:p>
            <a:pPr marL="914400" lvl="1" indent="-368300" algn="l" rtl="0">
              <a:spcBef>
                <a:spcPts val="0"/>
              </a:spcBef>
              <a:spcAft>
                <a:spcPts val="0"/>
              </a:spcAft>
              <a:buSzPts val="2200"/>
              <a:buFont typeface="Raleway"/>
              <a:buChar char="○"/>
            </a:pPr>
            <a:r>
              <a:rPr lang="tr-TR" sz="2200">
                <a:latin typeface="Raleway"/>
                <a:ea typeface="Raleway"/>
                <a:cs typeface="Raleway"/>
                <a:sym typeface="Raleway"/>
              </a:rPr>
              <a:t>Encrypt and decrypt data</a:t>
            </a:r>
            <a:endParaRPr sz="2200">
              <a:latin typeface="Raleway"/>
              <a:ea typeface="Raleway"/>
              <a:cs typeface="Raleway"/>
              <a:sym typeface="Raleway"/>
            </a:endParaRPr>
          </a:p>
          <a:p>
            <a:pPr marL="914400" lvl="1" indent="-368300" algn="l" rtl="0">
              <a:spcBef>
                <a:spcPts val="0"/>
              </a:spcBef>
              <a:spcAft>
                <a:spcPts val="0"/>
              </a:spcAft>
              <a:buSzPts val="2200"/>
              <a:buFont typeface="Raleway"/>
              <a:buChar char="○"/>
            </a:pPr>
            <a:r>
              <a:rPr lang="tr-TR" sz="2200">
                <a:latin typeface="Raleway"/>
                <a:ea typeface="Raleway"/>
                <a:cs typeface="Raleway"/>
                <a:sym typeface="Raleway"/>
              </a:rPr>
              <a:t>Ensure end-to-end delivery of data</a:t>
            </a:r>
            <a:endParaRPr sz="2200">
              <a:latin typeface="Raleway"/>
              <a:ea typeface="Raleway"/>
              <a:cs typeface="Raleway"/>
              <a:sym typeface="Raleway"/>
            </a:endParaRPr>
          </a:p>
          <a:p>
            <a:pPr marL="0" lvl="0" indent="0" algn="l" rtl="0">
              <a:spcBef>
                <a:spcPts val="0"/>
              </a:spcBef>
              <a:spcAft>
                <a:spcPts val="0"/>
              </a:spcAft>
              <a:buNone/>
            </a:pPr>
            <a:endParaRPr sz="22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32" name="Google Shape;332;p9"/>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33" name="Google Shape;333;p9"/>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Common Network Connectivity Devices</a:t>
            </a:r>
            <a:endParaRPr sz="360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Other Specialized Devices</a:t>
            </a:r>
            <a:endParaRPr sz="36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sldNum" idx="12"/>
          </p:nvPr>
        </p:nvSpPr>
        <p:spPr>
          <a:xfrm>
            <a:off x="8815825" y="4903875"/>
            <a:ext cx="2901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grpSp>
        <p:nvGrpSpPr>
          <p:cNvPr id="477" name="Google Shape;477;p27"/>
          <p:cNvGrpSpPr/>
          <p:nvPr/>
        </p:nvGrpSpPr>
        <p:grpSpPr>
          <a:xfrm>
            <a:off x="5410301" y="719490"/>
            <a:ext cx="3356124" cy="3829046"/>
            <a:chOff x="2602525" y="317054"/>
            <a:chExt cx="4174283" cy="4762495"/>
          </a:xfrm>
        </p:grpSpPr>
        <p:sp>
          <p:nvSpPr>
            <p:cNvPr id="478" name="Google Shape;478;p27"/>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27"/>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27"/>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27"/>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27"/>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27"/>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27"/>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27"/>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27"/>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27"/>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27"/>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27"/>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27"/>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27"/>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27"/>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27"/>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27"/>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27"/>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27"/>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27"/>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27"/>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27"/>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27"/>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27"/>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27"/>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27"/>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27"/>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27"/>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27"/>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27"/>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27"/>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27"/>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27"/>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27"/>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27"/>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27"/>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27"/>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27"/>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27"/>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27"/>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27"/>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27"/>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27"/>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27"/>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27"/>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27"/>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27"/>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27"/>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27"/>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27"/>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27"/>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27"/>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27"/>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27"/>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27"/>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27"/>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27"/>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5" name="Google Shape;535;p27"/>
            <p:cNvGrpSpPr/>
            <p:nvPr/>
          </p:nvGrpSpPr>
          <p:grpSpPr>
            <a:xfrm>
              <a:off x="2941619" y="3895613"/>
              <a:ext cx="483621" cy="510995"/>
              <a:chOff x="4345944" y="4626313"/>
              <a:chExt cx="483621" cy="510995"/>
            </a:xfrm>
          </p:grpSpPr>
          <p:grpSp>
            <p:nvGrpSpPr>
              <p:cNvPr id="536" name="Google Shape;536;p27"/>
              <p:cNvGrpSpPr/>
              <p:nvPr/>
            </p:nvGrpSpPr>
            <p:grpSpPr>
              <a:xfrm>
                <a:off x="4345944" y="4852987"/>
                <a:ext cx="474200" cy="284321"/>
                <a:chOff x="4345944" y="4852987"/>
                <a:chExt cx="474200" cy="284321"/>
              </a:xfrm>
            </p:grpSpPr>
            <p:sp>
              <p:nvSpPr>
                <p:cNvPr id="537" name="Google Shape;537;p27"/>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27"/>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27"/>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40" name="Google Shape;540;p27"/>
                <p:cNvGrpSpPr/>
                <p:nvPr/>
              </p:nvGrpSpPr>
              <p:grpSpPr>
                <a:xfrm>
                  <a:off x="4457040" y="4985575"/>
                  <a:ext cx="133724" cy="77247"/>
                  <a:chOff x="4457040" y="4985575"/>
                  <a:chExt cx="133724" cy="77247"/>
                </a:xfrm>
              </p:grpSpPr>
              <p:sp>
                <p:nvSpPr>
                  <p:cNvPr id="541" name="Google Shape;541;p27"/>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27"/>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43" name="Google Shape;543;p27"/>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27"/>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27"/>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27"/>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27"/>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27"/>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27"/>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27"/>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27"/>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 name="Google Shape;552;p27"/>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 name="Google Shape;553;p27"/>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27"/>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 name="Google Shape;555;p27"/>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 name="Google Shape;556;p27"/>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27"/>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27"/>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 name="Google Shape;559;p27"/>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27"/>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27"/>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27"/>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27"/>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27"/>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27"/>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27"/>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27"/>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27"/>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27"/>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27"/>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27"/>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27"/>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27"/>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27"/>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27"/>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27"/>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27"/>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27"/>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27"/>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27"/>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27"/>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27"/>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27"/>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27"/>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 name="Google Shape;585;p27"/>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 name="Google Shape;586;p27"/>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27"/>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p27"/>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27"/>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27"/>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27"/>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27"/>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27"/>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27"/>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27"/>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27"/>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27"/>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27"/>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27"/>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27"/>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27"/>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27"/>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27"/>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27"/>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27"/>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27"/>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7" name="Google Shape;607;p27"/>
              <p:cNvGrpSpPr/>
              <p:nvPr/>
            </p:nvGrpSpPr>
            <p:grpSpPr>
              <a:xfrm>
                <a:off x="4543079" y="4626313"/>
                <a:ext cx="286486" cy="386884"/>
                <a:chOff x="4543079" y="4626313"/>
                <a:chExt cx="286486" cy="386884"/>
              </a:xfrm>
            </p:grpSpPr>
            <p:grpSp>
              <p:nvGrpSpPr>
                <p:cNvPr id="608" name="Google Shape;608;p27"/>
                <p:cNvGrpSpPr/>
                <p:nvPr/>
              </p:nvGrpSpPr>
              <p:grpSpPr>
                <a:xfrm>
                  <a:off x="4543079" y="4626313"/>
                  <a:ext cx="286486" cy="386884"/>
                  <a:chOff x="4543079" y="4626313"/>
                  <a:chExt cx="286486" cy="386884"/>
                </a:xfrm>
              </p:grpSpPr>
              <p:sp>
                <p:nvSpPr>
                  <p:cNvPr id="609" name="Google Shape;609;p27"/>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27"/>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27"/>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27"/>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27"/>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14" name="Google Shape;614;p27"/>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27"/>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27"/>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17" name="Google Shape;617;p27"/>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27"/>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27"/>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27"/>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27"/>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27"/>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23" name="Google Shape;623;p27"/>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624" name="Google Shape;624;p27"/>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0"/>
              </a:spcBef>
              <a:spcAft>
                <a:spcPts val="0"/>
              </a:spcAft>
              <a:buNone/>
            </a:pPr>
            <a:endParaRPr sz="2000" b="0" i="0" u="none" strike="noStrike" cap="none">
              <a:solidFill>
                <a:schemeClr val="dk1"/>
              </a:solidFill>
              <a:latin typeface="Barlow Light"/>
              <a:ea typeface="Barlow Light"/>
              <a:cs typeface="Barlow Light"/>
              <a:sym typeface="Barlow Light"/>
            </a:endParaRPr>
          </a:p>
        </p:txBody>
      </p:sp>
      <p:pic>
        <p:nvPicPr>
          <p:cNvPr id="625" name="Google Shape;625;p27"/>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Network Connectivity Devices</a:t>
            </a:r>
            <a:endParaRPr sz="3600">
              <a:solidFill>
                <a:srgbClr val="741B47"/>
              </a:solidFill>
              <a:latin typeface="Raleway Medium"/>
              <a:ea typeface="Raleway Medium"/>
              <a:cs typeface="Raleway Medium"/>
              <a:sym typeface="Raleway Medium"/>
            </a:endParaRPr>
          </a:p>
        </p:txBody>
      </p:sp>
      <p:sp>
        <p:nvSpPr>
          <p:cNvPr id="339" name="Google Shape;339;p1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340" name="Google Shape;340;p10"/>
          <p:cNvSpPr txBox="1">
            <a:spLocks noGrp="1"/>
          </p:cNvSpPr>
          <p:nvPr>
            <p:ph type="subTitle" idx="1"/>
          </p:nvPr>
        </p:nvSpPr>
        <p:spPr>
          <a:xfrm>
            <a:off x="1085850" y="3059125"/>
            <a:ext cx="6821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46" name="Google Shape;346;p11"/>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47" name="Google Shape;347;p11"/>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Network Interface Controller (NIC)</a:t>
            </a:r>
            <a:endParaRPr sz="2200" b="1">
              <a:latin typeface="Raleway"/>
              <a:ea typeface="Raleway"/>
              <a:cs typeface="Raleway"/>
              <a:sym typeface="Raleway"/>
            </a:endParaRPr>
          </a:p>
          <a:p>
            <a:pPr marL="0" lvl="0" indent="0" algn="l" rtl="0">
              <a:spcBef>
                <a:spcPts val="0"/>
              </a:spcBef>
              <a:spcAft>
                <a:spcPts val="0"/>
              </a:spcAft>
              <a:buNone/>
            </a:pP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A hardware that connects computers to a network</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Every NIC has a unique MAC address</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pic>
        <p:nvPicPr>
          <p:cNvPr id="348" name="Google Shape;348;p11" descr="NIC (Network Interface Card) Nedir? | TeknoDestek"/>
          <p:cNvPicPr preferRelativeResize="0"/>
          <p:nvPr/>
        </p:nvPicPr>
        <p:blipFill>
          <a:blip r:embed="rId3">
            <a:alphaModFix/>
          </a:blip>
          <a:stretch>
            <a:fillRect/>
          </a:stretch>
        </p:blipFill>
        <p:spPr>
          <a:xfrm>
            <a:off x="2693350" y="2874850"/>
            <a:ext cx="3394775" cy="223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54" name="Google Shape;354;p1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55" name="Google Shape;355;p12"/>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Hub</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Broadcasts data to every computer connected to it</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Suitable for small LANs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Not secure because all traffic can be captured</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No routing capability</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Creates a collision domain</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Half-duplex</a:t>
            </a: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a:p>
            <a:pPr marL="457200" lvl="0" indent="0" algn="l" rtl="0">
              <a:spcBef>
                <a:spcPts val="0"/>
              </a:spcBef>
              <a:spcAft>
                <a:spcPts val="0"/>
              </a:spcAft>
              <a:buNone/>
            </a:pPr>
            <a:endParaRPr sz="2200">
              <a:latin typeface="Raleway"/>
              <a:ea typeface="Raleway"/>
              <a:cs typeface="Raleway"/>
              <a:sym typeface="Raleway"/>
            </a:endParaRPr>
          </a:p>
        </p:txBody>
      </p:sp>
      <p:pic>
        <p:nvPicPr>
          <p:cNvPr id="356" name="Google Shape;356;p12" descr="Network-Hub-9 – Webmaster.Kitchen – Türkiye'nin Webmaster Mutfağı"/>
          <p:cNvPicPr preferRelativeResize="0"/>
          <p:nvPr/>
        </p:nvPicPr>
        <p:blipFill>
          <a:blip r:embed="rId3">
            <a:alphaModFix/>
          </a:blip>
          <a:stretch>
            <a:fillRect/>
          </a:stretch>
        </p:blipFill>
        <p:spPr>
          <a:xfrm>
            <a:off x="571800" y="3073956"/>
            <a:ext cx="4124326" cy="2319944"/>
          </a:xfrm>
          <a:prstGeom prst="rect">
            <a:avLst/>
          </a:prstGeom>
          <a:noFill/>
          <a:ln>
            <a:noFill/>
          </a:ln>
        </p:spPr>
      </p:pic>
      <p:pic>
        <p:nvPicPr>
          <p:cNvPr id="357" name="Google Shape;357;p12"/>
          <p:cNvPicPr preferRelativeResize="0"/>
          <p:nvPr/>
        </p:nvPicPr>
        <p:blipFill rotWithShape="1">
          <a:blip r:embed="rId4">
            <a:alphaModFix/>
          </a:blip>
          <a:srcRect t="34564" b="12218"/>
          <a:stretch/>
        </p:blipFill>
        <p:spPr>
          <a:xfrm>
            <a:off x="4489100" y="3150150"/>
            <a:ext cx="4475500" cy="178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sp>
        <p:nvSpPr>
          <p:cNvPr id="363" name="Google Shape;363;p13"/>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64" name="Google Shape;364;p13"/>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Switch</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Connects multiple hosts together </a:t>
            </a:r>
            <a:r>
              <a:rPr lang="tr-TR" sz="2200" i="1">
                <a:latin typeface="Raleway"/>
                <a:ea typeface="Raleway"/>
                <a:cs typeface="Raleway"/>
                <a:sym typeface="Raleway"/>
              </a:rPr>
              <a:t>(like Hub)</a:t>
            </a:r>
            <a:endParaRPr sz="2200" i="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Works on Data Link Layer (Layer 2) </a:t>
            </a:r>
            <a:r>
              <a:rPr lang="tr-TR" sz="2200" i="1">
                <a:latin typeface="Raleway"/>
                <a:ea typeface="Raleway"/>
                <a:cs typeface="Raleway"/>
                <a:sym typeface="Raleway"/>
              </a:rPr>
              <a:t>(unlike Hub)</a:t>
            </a:r>
            <a:endParaRPr sz="2200" i="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Can inspect received traffic and forwards only to recipient(s) </a:t>
            </a:r>
            <a:r>
              <a:rPr lang="tr-TR" sz="2200" i="1">
                <a:latin typeface="Raleway"/>
                <a:ea typeface="Raleway"/>
                <a:cs typeface="Raleway"/>
                <a:sym typeface="Raleway"/>
              </a:rPr>
              <a:t>(unlike Hub)</a:t>
            </a:r>
            <a:endParaRPr sz="2200" i="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Each port on a Switch is a separate collision</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Full-duplex </a:t>
            </a:r>
            <a:r>
              <a:rPr lang="tr-TR" sz="2200" i="1">
                <a:latin typeface="Raleway"/>
                <a:ea typeface="Raleway"/>
                <a:cs typeface="Raleway"/>
                <a:sym typeface="Raleway"/>
              </a:rPr>
              <a:t>(unlike Hub)</a:t>
            </a:r>
            <a:endParaRPr sz="2200" i="1">
              <a:latin typeface="Raleway"/>
              <a:ea typeface="Raleway"/>
              <a:cs typeface="Raleway"/>
              <a:sym typeface="Raleway"/>
            </a:endParaRPr>
          </a:p>
        </p:txBody>
      </p:sp>
      <p:pic>
        <p:nvPicPr>
          <p:cNvPr id="365" name="Google Shape;365;p13" descr="Aruba 2530 8G Switch OID5384993 | HPE New Zealand"/>
          <p:cNvPicPr preferRelativeResize="0"/>
          <p:nvPr/>
        </p:nvPicPr>
        <p:blipFill>
          <a:blip r:embed="rId3">
            <a:alphaModFix/>
          </a:blip>
          <a:stretch>
            <a:fillRect/>
          </a:stretch>
        </p:blipFill>
        <p:spPr>
          <a:xfrm>
            <a:off x="267000" y="2630325"/>
            <a:ext cx="4124326" cy="3093244"/>
          </a:xfrm>
          <a:prstGeom prst="rect">
            <a:avLst/>
          </a:prstGeom>
          <a:noFill/>
          <a:ln>
            <a:noFill/>
          </a:ln>
        </p:spPr>
      </p:pic>
      <p:pic>
        <p:nvPicPr>
          <p:cNvPr id="366" name="Google Shape;366;p13"/>
          <p:cNvPicPr preferRelativeResize="0"/>
          <p:nvPr/>
        </p:nvPicPr>
        <p:blipFill rotWithShape="1">
          <a:blip r:embed="rId4">
            <a:alphaModFix/>
          </a:blip>
          <a:srcRect t="33538" b="10545"/>
          <a:stretch/>
        </p:blipFill>
        <p:spPr>
          <a:xfrm>
            <a:off x="4464425" y="3172200"/>
            <a:ext cx="4412575" cy="1850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373" name="Google Shape;373;p14"/>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74" name="Google Shape;374;p14"/>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Bridge</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Divides a network into segments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Works at Data Link Layer (Layer 2)</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Forwards or filters the Ethernet frames</a:t>
            </a:r>
            <a:endParaRPr sz="2200">
              <a:latin typeface="Raleway"/>
              <a:ea typeface="Raleway"/>
              <a:cs typeface="Raleway"/>
              <a:sym typeface="Raleway"/>
            </a:endParaRPr>
          </a:p>
        </p:txBody>
      </p:sp>
      <p:pic>
        <p:nvPicPr>
          <p:cNvPr id="375" name="Google Shape;375;p14" descr="network bridge explained"/>
          <p:cNvPicPr preferRelativeResize="0"/>
          <p:nvPr/>
        </p:nvPicPr>
        <p:blipFill>
          <a:blip r:embed="rId3">
            <a:alphaModFix/>
          </a:blip>
          <a:stretch>
            <a:fillRect/>
          </a:stretch>
        </p:blipFill>
        <p:spPr>
          <a:xfrm>
            <a:off x="431800" y="2538538"/>
            <a:ext cx="5198174" cy="2190000"/>
          </a:xfrm>
          <a:prstGeom prst="rect">
            <a:avLst/>
          </a:prstGeom>
          <a:noFill/>
          <a:ln>
            <a:noFill/>
          </a:ln>
        </p:spPr>
      </p:pic>
      <p:pic>
        <p:nvPicPr>
          <p:cNvPr id="3" name="Resim 2">
            <a:extLst>
              <a:ext uri="{FF2B5EF4-FFF2-40B4-BE49-F238E27FC236}">
                <a16:creationId xmlns:a16="http://schemas.microsoft.com/office/drawing/2014/main" id="{E799C50E-36AA-7BCF-F1BF-D8ED90040509}"/>
              </a:ext>
            </a:extLst>
          </p:cNvPr>
          <p:cNvPicPr>
            <a:picLocks noChangeAspect="1"/>
          </p:cNvPicPr>
          <p:nvPr/>
        </p:nvPicPr>
        <p:blipFill>
          <a:blip r:embed="rId4"/>
          <a:stretch>
            <a:fillRect/>
          </a:stretch>
        </p:blipFill>
        <p:spPr>
          <a:xfrm>
            <a:off x="5745496" y="2356612"/>
            <a:ext cx="2845345" cy="23719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381" name="Google Shape;381;p15"/>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82" name="Google Shape;382;p15"/>
          <p:cNvSpPr txBox="1"/>
          <p:nvPr/>
        </p:nvSpPr>
        <p:spPr>
          <a:xfrm>
            <a:off x="267000" y="691725"/>
            <a:ext cx="86100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dirty="0" err="1">
                <a:latin typeface="Raleway"/>
                <a:ea typeface="Raleway"/>
                <a:cs typeface="Raleway"/>
                <a:sym typeface="Raleway"/>
              </a:rPr>
              <a:t>Router</a:t>
            </a:r>
            <a:endParaRPr sz="2200" b="1"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Connects</a:t>
            </a:r>
            <a:r>
              <a:rPr lang="tr-TR" sz="2200" dirty="0">
                <a:latin typeface="Raleway"/>
                <a:ea typeface="Raleway"/>
                <a:cs typeface="Raleway"/>
                <a:sym typeface="Raleway"/>
              </a:rPr>
              <a:t> multiple </a:t>
            </a:r>
            <a:r>
              <a:rPr lang="tr-TR" sz="2200" dirty="0" err="1">
                <a:latin typeface="Raleway"/>
                <a:ea typeface="Raleway"/>
                <a:cs typeface="Raleway"/>
                <a:sym typeface="Raleway"/>
              </a:rPr>
              <a:t>segments</a:t>
            </a:r>
            <a:r>
              <a:rPr lang="tr-TR" sz="2200" dirty="0">
                <a:latin typeface="Raleway"/>
                <a:ea typeface="Raleway"/>
                <a:cs typeface="Raleway"/>
                <a:sym typeface="Raleway"/>
              </a:rPr>
              <a:t> </a:t>
            </a:r>
            <a:r>
              <a:rPr lang="tr-TR" sz="2200" dirty="0" err="1">
                <a:latin typeface="Raleway"/>
                <a:ea typeface="Raleway"/>
                <a:cs typeface="Raleway"/>
                <a:sym typeface="Raleway"/>
              </a:rPr>
              <a:t>together</a:t>
            </a:r>
            <a:endParaRPr sz="2200" i="1"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err="1">
                <a:latin typeface="Raleway"/>
                <a:ea typeface="Raleway"/>
                <a:cs typeface="Raleway"/>
                <a:sym typeface="Raleway"/>
              </a:rPr>
              <a:t>Uses</a:t>
            </a:r>
            <a:r>
              <a:rPr lang="tr-TR" sz="2200" dirty="0">
                <a:latin typeface="Raleway"/>
                <a:ea typeface="Raleway"/>
                <a:cs typeface="Raleway"/>
                <a:sym typeface="Raleway"/>
              </a:rPr>
              <a:t> IP </a:t>
            </a:r>
            <a:r>
              <a:rPr lang="tr-TR" sz="2200" dirty="0" err="1">
                <a:latin typeface="Raleway"/>
                <a:ea typeface="Raleway"/>
                <a:cs typeface="Raleway"/>
                <a:sym typeface="Raleway"/>
              </a:rPr>
              <a:t>addresses</a:t>
            </a:r>
            <a:r>
              <a:rPr lang="tr-TR" sz="2200" dirty="0">
                <a:latin typeface="Raleway"/>
                <a:ea typeface="Raleway"/>
                <a:cs typeface="Raleway"/>
                <a:sym typeface="Raleway"/>
              </a:rPr>
              <a:t> </a:t>
            </a:r>
            <a:r>
              <a:rPr lang="tr-TR" sz="2200" dirty="0" err="1">
                <a:latin typeface="Raleway"/>
                <a:ea typeface="Raleway"/>
                <a:cs typeface="Raleway"/>
                <a:sym typeface="Raleway"/>
              </a:rPr>
              <a:t>to</a:t>
            </a:r>
            <a:r>
              <a:rPr lang="tr-TR" sz="2200" dirty="0">
                <a:latin typeface="Raleway"/>
                <a:ea typeface="Raleway"/>
                <a:cs typeface="Raleway"/>
                <a:sym typeface="Raleway"/>
              </a:rPr>
              <a:t> </a:t>
            </a:r>
            <a:r>
              <a:rPr lang="tr-TR" sz="2200" dirty="0" err="1">
                <a:latin typeface="Raleway"/>
                <a:ea typeface="Raleway"/>
                <a:cs typeface="Raleway"/>
                <a:sym typeface="Raleway"/>
              </a:rPr>
              <a:t>make</a:t>
            </a:r>
            <a:r>
              <a:rPr lang="tr-TR" sz="2200" dirty="0">
                <a:latin typeface="Raleway"/>
                <a:ea typeface="Raleway"/>
                <a:cs typeface="Raleway"/>
                <a:sym typeface="Raleway"/>
              </a:rPr>
              <a:t> </a:t>
            </a:r>
            <a:r>
              <a:rPr lang="tr-TR" sz="2200" dirty="0" err="1">
                <a:latin typeface="Raleway"/>
                <a:ea typeface="Raleway"/>
                <a:cs typeface="Raleway"/>
                <a:sym typeface="Raleway"/>
              </a:rPr>
              <a:t>decisions</a:t>
            </a:r>
            <a:r>
              <a:rPr lang="tr-TR" sz="2200" dirty="0">
                <a:latin typeface="Raleway"/>
                <a:ea typeface="Raleway"/>
                <a:cs typeface="Raleway"/>
                <a:sym typeface="Raleway"/>
              </a:rPr>
              <a:t> </a:t>
            </a:r>
            <a:r>
              <a:rPr lang="tr-TR" sz="2200" dirty="0" err="1">
                <a:latin typeface="Raleway"/>
                <a:ea typeface="Raleway"/>
                <a:cs typeface="Raleway"/>
                <a:sym typeface="Raleway"/>
              </a:rPr>
              <a:t>about</a:t>
            </a:r>
            <a:r>
              <a:rPr lang="tr-TR" sz="2200" dirty="0">
                <a:latin typeface="Raleway"/>
                <a:ea typeface="Raleway"/>
                <a:cs typeface="Raleway"/>
                <a:sym typeface="Raleway"/>
              </a:rPr>
              <a:t> </a:t>
            </a:r>
            <a:r>
              <a:rPr lang="tr-TR" sz="2200" dirty="0" err="1">
                <a:latin typeface="Raleway"/>
                <a:ea typeface="Raleway"/>
                <a:cs typeface="Raleway"/>
                <a:sym typeface="Raleway"/>
              </a:rPr>
              <a:t>the</a:t>
            </a:r>
            <a:r>
              <a:rPr lang="tr-TR" sz="2200" dirty="0">
                <a:latin typeface="Raleway"/>
                <a:ea typeface="Raleway"/>
                <a:cs typeface="Raleway"/>
                <a:sym typeface="Raleway"/>
              </a:rPr>
              <a:t> </a:t>
            </a:r>
            <a:r>
              <a:rPr lang="tr-TR" sz="2200" dirty="0" err="1">
                <a:latin typeface="Raleway"/>
                <a:ea typeface="Raleway"/>
                <a:cs typeface="Raleway"/>
                <a:sym typeface="Raleway"/>
              </a:rPr>
              <a:t>best</a:t>
            </a:r>
            <a:r>
              <a:rPr lang="tr-TR" sz="2200" dirty="0">
                <a:latin typeface="Raleway"/>
                <a:ea typeface="Raleway"/>
                <a:cs typeface="Raleway"/>
                <a:sym typeface="Raleway"/>
              </a:rPr>
              <a:t> </a:t>
            </a:r>
            <a:r>
              <a:rPr lang="tr-TR" sz="2200" dirty="0" err="1">
                <a:latin typeface="Raleway"/>
                <a:ea typeface="Raleway"/>
                <a:cs typeface="Raleway"/>
                <a:sym typeface="Raleway"/>
              </a:rPr>
              <a:t>way</a:t>
            </a:r>
            <a:r>
              <a:rPr lang="tr-TR" sz="2200" dirty="0">
                <a:latin typeface="Raleway"/>
                <a:ea typeface="Raleway"/>
                <a:cs typeface="Raleway"/>
                <a:sym typeface="Raleway"/>
              </a:rPr>
              <a:t> </a:t>
            </a:r>
            <a:r>
              <a:rPr lang="tr-TR" sz="2200" dirty="0" err="1">
                <a:latin typeface="Raleway"/>
                <a:ea typeface="Raleway"/>
                <a:cs typeface="Raleway"/>
                <a:sym typeface="Raleway"/>
              </a:rPr>
              <a:t>to</a:t>
            </a:r>
            <a:r>
              <a:rPr lang="tr-TR" sz="2200" dirty="0">
                <a:latin typeface="Raleway"/>
                <a:ea typeface="Raleway"/>
                <a:cs typeface="Raleway"/>
                <a:sym typeface="Raleway"/>
              </a:rPr>
              <a:t> </a:t>
            </a:r>
            <a:r>
              <a:rPr lang="tr-TR" sz="2200" dirty="0" err="1">
                <a:latin typeface="Raleway"/>
                <a:ea typeface="Raleway"/>
                <a:cs typeface="Raleway"/>
                <a:sym typeface="Raleway"/>
              </a:rPr>
              <a:t>get</a:t>
            </a:r>
            <a:r>
              <a:rPr lang="tr-TR" sz="2200" dirty="0">
                <a:latin typeface="Raleway"/>
                <a:ea typeface="Raleway"/>
                <a:cs typeface="Raleway"/>
                <a:sym typeface="Raleway"/>
              </a:rPr>
              <a:t> </a:t>
            </a:r>
            <a:r>
              <a:rPr lang="tr-TR" sz="2200" dirty="0" err="1">
                <a:latin typeface="Raleway"/>
                <a:ea typeface="Raleway"/>
                <a:cs typeface="Raleway"/>
                <a:sym typeface="Raleway"/>
              </a:rPr>
              <a:t>the</a:t>
            </a:r>
            <a:r>
              <a:rPr lang="tr-TR" sz="2200" dirty="0">
                <a:latin typeface="Raleway"/>
                <a:ea typeface="Raleway"/>
                <a:cs typeface="Raleway"/>
                <a:sym typeface="Raleway"/>
              </a:rPr>
              <a:t> data </a:t>
            </a:r>
            <a:r>
              <a:rPr lang="tr-TR" sz="2200" dirty="0" err="1">
                <a:latin typeface="Raleway"/>
                <a:ea typeface="Raleway"/>
                <a:cs typeface="Raleway"/>
                <a:sym typeface="Raleway"/>
              </a:rPr>
              <a:t>to</a:t>
            </a:r>
            <a:r>
              <a:rPr lang="tr-TR" sz="2200" dirty="0">
                <a:latin typeface="Raleway"/>
                <a:ea typeface="Raleway"/>
                <a:cs typeface="Raleway"/>
                <a:sym typeface="Raleway"/>
              </a:rPr>
              <a:t> </a:t>
            </a:r>
            <a:r>
              <a:rPr lang="tr-TR" sz="2200" dirty="0" err="1">
                <a:latin typeface="Raleway"/>
                <a:ea typeface="Raleway"/>
                <a:cs typeface="Raleway"/>
                <a:sym typeface="Raleway"/>
              </a:rPr>
              <a:t>its</a:t>
            </a:r>
            <a:r>
              <a:rPr lang="tr-TR" sz="2200" dirty="0">
                <a:latin typeface="Raleway"/>
                <a:ea typeface="Raleway"/>
                <a:cs typeface="Raleway"/>
                <a:sym typeface="Raleway"/>
              </a:rPr>
              <a:t> </a:t>
            </a:r>
            <a:r>
              <a:rPr lang="tr-TR" sz="2200" dirty="0" err="1">
                <a:latin typeface="Raleway"/>
                <a:ea typeface="Raleway"/>
                <a:cs typeface="Raleway"/>
                <a:sym typeface="Raleway"/>
              </a:rPr>
              <a:t>destination</a:t>
            </a:r>
            <a:endParaRPr sz="22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a:latin typeface="Raleway"/>
                <a:ea typeface="Raleway"/>
                <a:cs typeface="Raleway"/>
                <a:sym typeface="Raleway"/>
              </a:rPr>
              <a:t>Works on Network </a:t>
            </a:r>
            <a:r>
              <a:rPr lang="tr-TR" sz="2200" dirty="0" err="1">
                <a:latin typeface="Raleway"/>
                <a:ea typeface="Raleway"/>
                <a:cs typeface="Raleway"/>
                <a:sym typeface="Raleway"/>
              </a:rPr>
              <a:t>Layer</a:t>
            </a:r>
            <a:r>
              <a:rPr lang="tr-TR" sz="2200" dirty="0">
                <a:latin typeface="Raleway"/>
                <a:ea typeface="Raleway"/>
                <a:cs typeface="Raleway"/>
                <a:sym typeface="Raleway"/>
              </a:rPr>
              <a:t> (</a:t>
            </a:r>
            <a:r>
              <a:rPr lang="tr-TR" sz="2200" dirty="0" err="1">
                <a:latin typeface="Raleway"/>
                <a:ea typeface="Raleway"/>
                <a:cs typeface="Raleway"/>
                <a:sym typeface="Raleway"/>
              </a:rPr>
              <a:t>Layer</a:t>
            </a:r>
            <a:r>
              <a:rPr lang="tr-TR" sz="2200" dirty="0">
                <a:latin typeface="Raleway"/>
                <a:ea typeface="Raleway"/>
                <a:cs typeface="Raleway"/>
                <a:sym typeface="Raleway"/>
              </a:rPr>
              <a:t> 3)</a:t>
            </a:r>
            <a:endParaRPr sz="2200" i="1"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dirty="0">
                <a:latin typeface="Raleway"/>
                <a:ea typeface="Raleway"/>
                <a:cs typeface="Raleway"/>
                <a:sym typeface="Raleway"/>
              </a:rPr>
              <a:t>Combination of hardware </a:t>
            </a:r>
            <a:r>
              <a:rPr lang="tr-TR" sz="2200" dirty="0" err="1">
                <a:latin typeface="Raleway"/>
                <a:ea typeface="Raleway"/>
                <a:cs typeface="Raleway"/>
                <a:sym typeface="Raleway"/>
              </a:rPr>
              <a:t>and</a:t>
            </a:r>
            <a:r>
              <a:rPr lang="tr-TR" sz="2200" dirty="0">
                <a:latin typeface="Raleway"/>
                <a:ea typeface="Raleway"/>
                <a:cs typeface="Raleway"/>
                <a:sym typeface="Raleway"/>
              </a:rPr>
              <a:t> software</a:t>
            </a:r>
            <a:endParaRPr sz="2200" i="1" dirty="0">
              <a:latin typeface="Raleway"/>
              <a:ea typeface="Raleway"/>
              <a:cs typeface="Raleway"/>
              <a:sym typeface="Raleway"/>
            </a:endParaRPr>
          </a:p>
        </p:txBody>
      </p:sp>
      <p:pic>
        <p:nvPicPr>
          <p:cNvPr id="383" name="Google Shape;383;p15" descr="Top 30 Switch Vs Router GIFs | Find the best GIF on Gfycat"/>
          <p:cNvPicPr preferRelativeResize="0"/>
          <p:nvPr/>
        </p:nvPicPr>
        <p:blipFill rotWithShape="1">
          <a:blip r:embed="rId3">
            <a:alphaModFix/>
          </a:blip>
          <a:srcRect t="24540" b="8336"/>
          <a:stretch/>
        </p:blipFill>
        <p:spPr>
          <a:xfrm>
            <a:off x="4325108" y="2893375"/>
            <a:ext cx="4124325" cy="2076325"/>
          </a:xfrm>
          <a:prstGeom prst="rect">
            <a:avLst/>
          </a:prstGeom>
          <a:noFill/>
          <a:ln>
            <a:noFill/>
          </a:ln>
        </p:spPr>
      </p:pic>
      <p:pic>
        <p:nvPicPr>
          <p:cNvPr id="384" name="Google Shape;384;p15" descr="Swissonic Professional Router 2 – Thomann UK"/>
          <p:cNvPicPr preferRelativeResize="0"/>
          <p:nvPr/>
        </p:nvPicPr>
        <p:blipFill rotWithShape="1">
          <a:blip r:embed="rId4">
            <a:alphaModFix/>
          </a:blip>
          <a:srcRect b="14929"/>
          <a:stretch/>
        </p:blipFill>
        <p:spPr>
          <a:xfrm>
            <a:off x="91025" y="3029025"/>
            <a:ext cx="3648075" cy="207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6" descr="Firewall Nedir?"/>
          <p:cNvPicPr preferRelativeResize="0"/>
          <p:nvPr/>
        </p:nvPicPr>
        <p:blipFill>
          <a:blip r:embed="rId3">
            <a:alphaModFix/>
          </a:blip>
          <a:stretch>
            <a:fillRect/>
          </a:stretch>
        </p:blipFill>
        <p:spPr>
          <a:xfrm>
            <a:off x="4769625" y="2367825"/>
            <a:ext cx="4374374" cy="2737525"/>
          </a:xfrm>
          <a:prstGeom prst="rect">
            <a:avLst/>
          </a:prstGeom>
          <a:noFill/>
          <a:ln>
            <a:noFill/>
          </a:ln>
        </p:spPr>
      </p:pic>
      <p:sp>
        <p:nvSpPr>
          <p:cNvPr id="390" name="Google Shape;390;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391" name="Google Shape;391;p16"/>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400">
                <a:solidFill>
                  <a:srgbClr val="741B47"/>
                </a:solidFill>
                <a:latin typeface="Raleway Medium"/>
                <a:ea typeface="Raleway Medium"/>
                <a:cs typeface="Raleway Medium"/>
                <a:sym typeface="Raleway Medium"/>
              </a:rPr>
              <a:t>Common Network Connectivity Devices</a:t>
            </a:r>
            <a:endParaRPr sz="3400">
              <a:solidFill>
                <a:srgbClr val="741B47"/>
              </a:solidFill>
              <a:latin typeface="Raleway Medium"/>
              <a:ea typeface="Raleway Medium"/>
              <a:cs typeface="Raleway Medium"/>
              <a:sym typeface="Raleway Medium"/>
            </a:endParaRPr>
          </a:p>
        </p:txBody>
      </p:sp>
      <p:sp>
        <p:nvSpPr>
          <p:cNvPr id="392" name="Google Shape;392;p16"/>
          <p:cNvSpPr txBox="1"/>
          <p:nvPr/>
        </p:nvSpPr>
        <p:spPr>
          <a:xfrm>
            <a:off x="267000" y="691725"/>
            <a:ext cx="8838900" cy="19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200" b="1">
                <a:latin typeface="Raleway"/>
                <a:ea typeface="Raleway"/>
                <a:cs typeface="Raleway"/>
                <a:sym typeface="Raleway"/>
              </a:rPr>
              <a:t>Firewall</a:t>
            </a:r>
            <a:endParaRPr sz="2200" b="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Prevents unauthorized access to or from a private network</a:t>
            </a:r>
            <a:endParaRPr sz="2200" i="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Protects a network's data and resources from outside access and threats</a:t>
            </a:r>
            <a:endParaRPr sz="2200">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Usually placed at the end point of a network</a:t>
            </a:r>
            <a:endParaRPr sz="2200" i="1">
              <a:latin typeface="Raleway"/>
              <a:ea typeface="Raleway"/>
              <a:cs typeface="Raleway"/>
              <a:sym typeface="Raleway"/>
            </a:endParaRPr>
          </a:p>
          <a:p>
            <a:pPr marL="457200" lvl="0" indent="-368300" algn="l" rtl="0">
              <a:spcBef>
                <a:spcPts val="0"/>
              </a:spcBef>
              <a:spcAft>
                <a:spcPts val="0"/>
              </a:spcAft>
              <a:buSzPts val="2200"/>
              <a:buFont typeface="Raleway"/>
              <a:buChar char="●"/>
            </a:pPr>
            <a:r>
              <a:rPr lang="tr-TR" sz="2200">
                <a:latin typeface="Raleway"/>
                <a:ea typeface="Raleway"/>
                <a:cs typeface="Raleway"/>
                <a:sym typeface="Raleway"/>
              </a:rPr>
              <a:t>Either a hardware (black</a:t>
            </a:r>
            <a:endParaRPr sz="2200">
              <a:latin typeface="Raleway"/>
              <a:ea typeface="Raleway"/>
              <a:cs typeface="Raleway"/>
              <a:sym typeface="Raleway"/>
            </a:endParaRPr>
          </a:p>
          <a:p>
            <a:pPr marL="457200" lvl="0" indent="0" algn="l" rtl="0">
              <a:spcBef>
                <a:spcPts val="0"/>
              </a:spcBef>
              <a:spcAft>
                <a:spcPts val="0"/>
              </a:spcAft>
              <a:buNone/>
            </a:pPr>
            <a:r>
              <a:rPr lang="tr-TR" sz="2200">
                <a:latin typeface="Raleway"/>
                <a:ea typeface="Raleway"/>
                <a:cs typeface="Raleway"/>
                <a:sym typeface="Raleway"/>
              </a:rPr>
              <a:t>box) or a software</a:t>
            </a:r>
            <a:endParaRPr sz="2200" i="1">
              <a:latin typeface="Raleway"/>
              <a:ea typeface="Raleway"/>
              <a:cs typeface="Raleway"/>
              <a:sym typeface="Raleway"/>
            </a:endParaRPr>
          </a:p>
        </p:txBody>
      </p:sp>
      <p:pic>
        <p:nvPicPr>
          <p:cNvPr id="393" name="Google Shape;393;p16" descr="PONIVA Firewall | Donanımsal Firewall nedir? Avantajları Nelerdir?"/>
          <p:cNvPicPr preferRelativeResize="0"/>
          <p:nvPr/>
        </p:nvPicPr>
        <p:blipFill>
          <a:blip r:embed="rId4">
            <a:alphaModFix/>
          </a:blip>
          <a:stretch>
            <a:fillRect/>
          </a:stretch>
        </p:blipFill>
        <p:spPr>
          <a:xfrm>
            <a:off x="681975" y="2767024"/>
            <a:ext cx="3712649" cy="2784501"/>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3405</Words>
  <Application>Microsoft Office PowerPoint</Application>
  <PresentationFormat>Ekran Gösterisi (16:9)</PresentationFormat>
  <Paragraphs>225</Paragraphs>
  <Slides>20</Slides>
  <Notes>20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20</vt:i4>
      </vt:variant>
    </vt:vector>
  </HeadingPairs>
  <TitlesOfParts>
    <vt:vector size="29" baseType="lpstr">
      <vt:lpstr>Arial</vt:lpstr>
      <vt:lpstr>Calibri</vt:lpstr>
      <vt:lpstr>Barlow</vt:lpstr>
      <vt:lpstr>Barlow Light</vt:lpstr>
      <vt:lpstr>Times New Roman</vt:lpstr>
      <vt:lpstr>Raleway</vt:lpstr>
      <vt:lpstr>Raleway Medium</vt:lpstr>
      <vt:lpstr>Raleway SemiBold</vt:lpstr>
      <vt:lpstr>Gaoler template</vt:lpstr>
      <vt:lpstr>Networking Devices</vt:lpstr>
      <vt:lpstr>Table of Contents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Common Network Connectivity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Other Specialized Devices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Devices</dc:title>
  <dc:creator>Şule AKIN</dc:creator>
  <cp:lastModifiedBy>Şule Akın</cp:lastModifiedBy>
  <cp:revision>4</cp:revision>
  <dcterms:modified xsi:type="dcterms:W3CDTF">2023-06-20T17:51:36Z</dcterms:modified>
</cp:coreProperties>
</file>